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Lst>
  <p:sldSz cy="5143500" cx="9144000"/>
  <p:notesSz cx="6858000" cy="9144000"/>
  <p:embeddedFontLst>
    <p:embeddedFont>
      <p:font typeface="Corsiva"/>
      <p:regular r:id="rId168"/>
      <p:bold r:id="rId169"/>
      <p:italic r:id="rId170"/>
      <p:boldItalic r:id="rId171"/>
    </p:embeddedFont>
    <p:embeddedFont>
      <p:font typeface="Raleway"/>
      <p:regular r:id="rId172"/>
      <p:bold r:id="rId173"/>
      <p:italic r:id="rId174"/>
      <p:boldItalic r:id="rId175"/>
    </p:embeddedFont>
    <p:embeddedFont>
      <p:font typeface="Lato"/>
      <p:regular r:id="rId176"/>
      <p:bold r:id="rId177"/>
      <p:italic r:id="rId178"/>
      <p:boldItalic r:id="rId1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C64C507A-07EB-4E16-A44D-9883D85BE1C8}">
  <a:tblStyle styleId="{C64C507A-07EB-4E16-A44D-9883D85BE1C8}"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4A4DE580-F12B-4081-B3C4-C13DDAC5F740}"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176" Type="http://schemas.openxmlformats.org/officeDocument/2006/relationships/font" Target="fonts/Lato-regular.fntdata"/><Relationship Id="rId36" Type="http://schemas.openxmlformats.org/officeDocument/2006/relationships/slide" Target="slides/slide31.xml"/><Relationship Id="rId175" Type="http://schemas.openxmlformats.org/officeDocument/2006/relationships/font" Target="fonts/Raleway-boldItalic.fntdata"/><Relationship Id="rId39" Type="http://schemas.openxmlformats.org/officeDocument/2006/relationships/slide" Target="slides/slide34.xml"/><Relationship Id="rId174" Type="http://schemas.openxmlformats.org/officeDocument/2006/relationships/font" Target="fonts/Raleway-italic.fntdata"/><Relationship Id="rId38" Type="http://schemas.openxmlformats.org/officeDocument/2006/relationships/slide" Target="slides/slide33.xml"/><Relationship Id="rId173" Type="http://schemas.openxmlformats.org/officeDocument/2006/relationships/font" Target="fonts/Raleway-bold.fntdata"/><Relationship Id="rId179" Type="http://schemas.openxmlformats.org/officeDocument/2006/relationships/font" Target="fonts/Lato-boldItalic.fntdata"/><Relationship Id="rId178" Type="http://schemas.openxmlformats.org/officeDocument/2006/relationships/font" Target="fonts/Lato-italic.fntdata"/><Relationship Id="rId177" Type="http://schemas.openxmlformats.org/officeDocument/2006/relationships/font" Target="fonts/Lato-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Raleway-regular.fntdata"/><Relationship Id="rId65" Type="http://schemas.openxmlformats.org/officeDocument/2006/relationships/slide" Target="slides/slide60.xml"/><Relationship Id="rId171" Type="http://schemas.openxmlformats.org/officeDocument/2006/relationships/font" Target="fonts/Corsiva-boldItalic.fntdata"/><Relationship Id="rId68" Type="http://schemas.openxmlformats.org/officeDocument/2006/relationships/slide" Target="slides/slide63.xml"/><Relationship Id="rId170" Type="http://schemas.openxmlformats.org/officeDocument/2006/relationships/font" Target="fonts/Corsiva-italic.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font" Target="fonts/Corsiva-bold.fntdata"/><Relationship Id="rId168" Type="http://schemas.openxmlformats.org/officeDocument/2006/relationships/font" Target="fonts/Corsiva-regular.fntdata"/><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4" name="Shape 8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9" name="Shape 829"/>
        <p:cNvGrpSpPr/>
        <p:nvPr/>
      </p:nvGrpSpPr>
      <p:grpSpPr>
        <a:xfrm>
          <a:off x="0" y="0"/>
          <a:ext cx="0" cy="0"/>
          <a:chOff x="0" y="0"/>
          <a:chExt cx="0" cy="0"/>
        </a:xfrm>
      </p:grpSpPr>
      <p:sp>
        <p:nvSpPr>
          <p:cNvPr id="830" name="Shape 8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1" name="Shape 8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3" name="Shape 843"/>
        <p:cNvGrpSpPr/>
        <p:nvPr/>
      </p:nvGrpSpPr>
      <p:grpSpPr>
        <a:xfrm>
          <a:off x="0" y="0"/>
          <a:ext cx="0" cy="0"/>
          <a:chOff x="0" y="0"/>
          <a:chExt cx="0" cy="0"/>
        </a:xfrm>
      </p:grpSpPr>
      <p:sp>
        <p:nvSpPr>
          <p:cNvPr id="844" name="Shape 8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5" name="Shape 8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0" name="Shape 850"/>
        <p:cNvGrpSpPr/>
        <p:nvPr/>
      </p:nvGrpSpPr>
      <p:grpSpPr>
        <a:xfrm>
          <a:off x="0" y="0"/>
          <a:ext cx="0" cy="0"/>
          <a:chOff x="0" y="0"/>
          <a:chExt cx="0" cy="0"/>
        </a:xfrm>
      </p:grpSpPr>
      <p:sp>
        <p:nvSpPr>
          <p:cNvPr id="851" name="Shape 8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2" name="Shape 8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5" name="Shape 855"/>
        <p:cNvGrpSpPr/>
        <p:nvPr/>
      </p:nvGrpSpPr>
      <p:grpSpPr>
        <a:xfrm>
          <a:off x="0" y="0"/>
          <a:ext cx="0" cy="0"/>
          <a:chOff x="0" y="0"/>
          <a:chExt cx="0" cy="0"/>
        </a:xfrm>
      </p:grpSpPr>
      <p:sp>
        <p:nvSpPr>
          <p:cNvPr id="856" name="Shape 8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7" name="Shape 8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0" name="Shape 860"/>
        <p:cNvGrpSpPr/>
        <p:nvPr/>
      </p:nvGrpSpPr>
      <p:grpSpPr>
        <a:xfrm>
          <a:off x="0" y="0"/>
          <a:ext cx="0" cy="0"/>
          <a:chOff x="0" y="0"/>
          <a:chExt cx="0" cy="0"/>
        </a:xfrm>
      </p:grpSpPr>
      <p:sp>
        <p:nvSpPr>
          <p:cNvPr id="861" name="Shape 8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2" name="Shape 8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1" name="Shape 8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0" name="Shape 890"/>
        <p:cNvGrpSpPr/>
        <p:nvPr/>
      </p:nvGrpSpPr>
      <p:grpSpPr>
        <a:xfrm>
          <a:off x="0" y="0"/>
          <a:ext cx="0" cy="0"/>
          <a:chOff x="0" y="0"/>
          <a:chExt cx="0" cy="0"/>
        </a:xfrm>
      </p:grpSpPr>
      <p:sp>
        <p:nvSpPr>
          <p:cNvPr id="891" name="Shape 8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2" name="Shape 8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6" name="Shape 896"/>
        <p:cNvGrpSpPr/>
        <p:nvPr/>
      </p:nvGrpSpPr>
      <p:grpSpPr>
        <a:xfrm>
          <a:off x="0" y="0"/>
          <a:ext cx="0" cy="0"/>
          <a:chOff x="0" y="0"/>
          <a:chExt cx="0" cy="0"/>
        </a:xfrm>
      </p:grpSpPr>
      <p:sp>
        <p:nvSpPr>
          <p:cNvPr id="897" name="Shape 8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8" name="Shape 8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3" name="Shape 9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8" name="Shape 908"/>
        <p:cNvGrpSpPr/>
        <p:nvPr/>
      </p:nvGrpSpPr>
      <p:grpSpPr>
        <a:xfrm>
          <a:off x="0" y="0"/>
          <a:ext cx="0" cy="0"/>
          <a:chOff x="0" y="0"/>
          <a:chExt cx="0" cy="0"/>
        </a:xfrm>
      </p:grpSpPr>
      <p:sp>
        <p:nvSpPr>
          <p:cNvPr id="909" name="Shape 9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0" name="Shape 9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5" name="Shape 915"/>
        <p:cNvGrpSpPr/>
        <p:nvPr/>
      </p:nvGrpSpPr>
      <p:grpSpPr>
        <a:xfrm>
          <a:off x="0" y="0"/>
          <a:ext cx="0" cy="0"/>
          <a:chOff x="0" y="0"/>
          <a:chExt cx="0" cy="0"/>
        </a:xfrm>
      </p:grpSpPr>
      <p:sp>
        <p:nvSpPr>
          <p:cNvPr id="916" name="Shape 9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7" name="Shape 9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1" name="Shape 921"/>
        <p:cNvGrpSpPr/>
        <p:nvPr/>
      </p:nvGrpSpPr>
      <p:grpSpPr>
        <a:xfrm>
          <a:off x="0" y="0"/>
          <a:ext cx="0" cy="0"/>
          <a:chOff x="0" y="0"/>
          <a:chExt cx="0" cy="0"/>
        </a:xfrm>
      </p:grpSpPr>
      <p:sp>
        <p:nvSpPr>
          <p:cNvPr id="922" name="Shape 9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3" name="Shape 9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7" name="Shape 927"/>
        <p:cNvGrpSpPr/>
        <p:nvPr/>
      </p:nvGrpSpPr>
      <p:grpSpPr>
        <a:xfrm>
          <a:off x="0" y="0"/>
          <a:ext cx="0" cy="0"/>
          <a:chOff x="0" y="0"/>
          <a:chExt cx="0" cy="0"/>
        </a:xfrm>
      </p:grpSpPr>
      <p:sp>
        <p:nvSpPr>
          <p:cNvPr id="928" name="Shape 9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9" name="Shape 9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8" name="Shape 938"/>
        <p:cNvGrpSpPr/>
        <p:nvPr/>
      </p:nvGrpSpPr>
      <p:grpSpPr>
        <a:xfrm>
          <a:off x="0" y="0"/>
          <a:ext cx="0" cy="0"/>
          <a:chOff x="0" y="0"/>
          <a:chExt cx="0" cy="0"/>
        </a:xfrm>
      </p:grpSpPr>
      <p:sp>
        <p:nvSpPr>
          <p:cNvPr id="939" name="Shape 9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0" name="Shape 9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6" name="Shape 9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9" name="Shape 949"/>
        <p:cNvGrpSpPr/>
        <p:nvPr/>
      </p:nvGrpSpPr>
      <p:grpSpPr>
        <a:xfrm>
          <a:off x="0" y="0"/>
          <a:ext cx="0" cy="0"/>
          <a:chOff x="0" y="0"/>
          <a:chExt cx="0" cy="0"/>
        </a:xfrm>
      </p:grpSpPr>
      <p:sp>
        <p:nvSpPr>
          <p:cNvPr id="950" name="Shape 9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1" name="Shape 9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1" name="Shape 9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8" name="Shape 9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5" name="Shape 9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0" name="Shape 990"/>
        <p:cNvGrpSpPr/>
        <p:nvPr/>
      </p:nvGrpSpPr>
      <p:grpSpPr>
        <a:xfrm>
          <a:off x="0" y="0"/>
          <a:ext cx="0" cy="0"/>
          <a:chOff x="0" y="0"/>
          <a:chExt cx="0" cy="0"/>
        </a:xfrm>
      </p:grpSpPr>
      <p:sp>
        <p:nvSpPr>
          <p:cNvPr id="991" name="Shape 9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2" name="Shape 9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0" name="Shape 1000"/>
        <p:cNvGrpSpPr/>
        <p:nvPr/>
      </p:nvGrpSpPr>
      <p:grpSpPr>
        <a:xfrm>
          <a:off x="0" y="0"/>
          <a:ext cx="0" cy="0"/>
          <a:chOff x="0" y="0"/>
          <a:chExt cx="0" cy="0"/>
        </a:xfrm>
      </p:grpSpPr>
      <p:sp>
        <p:nvSpPr>
          <p:cNvPr id="1001" name="Shape 10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2" name="Shape 10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9" name="Shape 1009"/>
        <p:cNvGrpSpPr/>
        <p:nvPr/>
      </p:nvGrpSpPr>
      <p:grpSpPr>
        <a:xfrm>
          <a:off x="0" y="0"/>
          <a:ext cx="0" cy="0"/>
          <a:chOff x="0" y="0"/>
          <a:chExt cx="0" cy="0"/>
        </a:xfrm>
      </p:grpSpPr>
      <p:sp>
        <p:nvSpPr>
          <p:cNvPr id="1010" name="Shape 10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1" name="Shape 10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6" name="Shape 1016"/>
        <p:cNvGrpSpPr/>
        <p:nvPr/>
      </p:nvGrpSpPr>
      <p:grpSpPr>
        <a:xfrm>
          <a:off x="0" y="0"/>
          <a:ext cx="0" cy="0"/>
          <a:chOff x="0" y="0"/>
          <a:chExt cx="0" cy="0"/>
        </a:xfrm>
      </p:grpSpPr>
      <p:sp>
        <p:nvSpPr>
          <p:cNvPr id="1017" name="Shape 10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8" name="Shape 10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5" name="Shape 1025"/>
        <p:cNvGrpSpPr/>
        <p:nvPr/>
      </p:nvGrpSpPr>
      <p:grpSpPr>
        <a:xfrm>
          <a:off x="0" y="0"/>
          <a:ext cx="0" cy="0"/>
          <a:chOff x="0" y="0"/>
          <a:chExt cx="0" cy="0"/>
        </a:xfrm>
      </p:grpSpPr>
      <p:sp>
        <p:nvSpPr>
          <p:cNvPr id="1026" name="Shape 10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7" name="Shape 10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3" name="Shape 1033"/>
        <p:cNvGrpSpPr/>
        <p:nvPr/>
      </p:nvGrpSpPr>
      <p:grpSpPr>
        <a:xfrm>
          <a:off x="0" y="0"/>
          <a:ext cx="0" cy="0"/>
          <a:chOff x="0" y="0"/>
          <a:chExt cx="0" cy="0"/>
        </a:xfrm>
      </p:grpSpPr>
      <p:sp>
        <p:nvSpPr>
          <p:cNvPr id="1034" name="Shape 10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5" name="Shape 10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1" name="Shape 1041"/>
        <p:cNvGrpSpPr/>
        <p:nvPr/>
      </p:nvGrpSpPr>
      <p:grpSpPr>
        <a:xfrm>
          <a:off x="0" y="0"/>
          <a:ext cx="0" cy="0"/>
          <a:chOff x="0" y="0"/>
          <a:chExt cx="0" cy="0"/>
        </a:xfrm>
      </p:grpSpPr>
      <p:sp>
        <p:nvSpPr>
          <p:cNvPr id="1042" name="Shape 10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3" name="Shape 10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0" name="Shape 1050"/>
        <p:cNvGrpSpPr/>
        <p:nvPr/>
      </p:nvGrpSpPr>
      <p:grpSpPr>
        <a:xfrm>
          <a:off x="0" y="0"/>
          <a:ext cx="0" cy="0"/>
          <a:chOff x="0" y="0"/>
          <a:chExt cx="0" cy="0"/>
        </a:xfrm>
      </p:grpSpPr>
      <p:sp>
        <p:nvSpPr>
          <p:cNvPr id="1051" name="Shape 10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2" name="Shape 10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9" name="Shape 1059"/>
        <p:cNvGrpSpPr/>
        <p:nvPr/>
      </p:nvGrpSpPr>
      <p:grpSpPr>
        <a:xfrm>
          <a:off x="0" y="0"/>
          <a:ext cx="0" cy="0"/>
          <a:chOff x="0" y="0"/>
          <a:chExt cx="0" cy="0"/>
        </a:xfrm>
      </p:grpSpPr>
      <p:sp>
        <p:nvSpPr>
          <p:cNvPr id="1060" name="Shape 10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1" name="Shape 10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4" name="Shape 1064"/>
        <p:cNvGrpSpPr/>
        <p:nvPr/>
      </p:nvGrpSpPr>
      <p:grpSpPr>
        <a:xfrm>
          <a:off x="0" y="0"/>
          <a:ext cx="0" cy="0"/>
          <a:chOff x="0" y="0"/>
          <a:chExt cx="0" cy="0"/>
        </a:xfrm>
      </p:grpSpPr>
      <p:sp>
        <p:nvSpPr>
          <p:cNvPr id="1065" name="Shape 10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6" name="Shape 10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0" name="Shape 1070"/>
        <p:cNvGrpSpPr/>
        <p:nvPr/>
      </p:nvGrpSpPr>
      <p:grpSpPr>
        <a:xfrm>
          <a:off x="0" y="0"/>
          <a:ext cx="0" cy="0"/>
          <a:chOff x="0" y="0"/>
          <a:chExt cx="0" cy="0"/>
        </a:xfrm>
      </p:grpSpPr>
      <p:sp>
        <p:nvSpPr>
          <p:cNvPr id="1071" name="Shape 10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2" name="Shape 10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6" name="Shape 1076"/>
        <p:cNvGrpSpPr/>
        <p:nvPr/>
      </p:nvGrpSpPr>
      <p:grpSpPr>
        <a:xfrm>
          <a:off x="0" y="0"/>
          <a:ext cx="0" cy="0"/>
          <a:chOff x="0" y="0"/>
          <a:chExt cx="0" cy="0"/>
        </a:xfrm>
      </p:grpSpPr>
      <p:sp>
        <p:nvSpPr>
          <p:cNvPr id="1077" name="Shape 10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8" name="Shape 10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1" name="Shape 1081"/>
        <p:cNvGrpSpPr/>
        <p:nvPr/>
      </p:nvGrpSpPr>
      <p:grpSpPr>
        <a:xfrm>
          <a:off x="0" y="0"/>
          <a:ext cx="0" cy="0"/>
          <a:chOff x="0" y="0"/>
          <a:chExt cx="0" cy="0"/>
        </a:xfrm>
      </p:grpSpPr>
      <p:sp>
        <p:nvSpPr>
          <p:cNvPr id="1082" name="Shape 10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3" name="Shape 10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0" name="Shape 1090"/>
        <p:cNvGrpSpPr/>
        <p:nvPr/>
      </p:nvGrpSpPr>
      <p:grpSpPr>
        <a:xfrm>
          <a:off x="0" y="0"/>
          <a:ext cx="0" cy="0"/>
          <a:chOff x="0" y="0"/>
          <a:chExt cx="0" cy="0"/>
        </a:xfrm>
      </p:grpSpPr>
      <p:sp>
        <p:nvSpPr>
          <p:cNvPr id="1091" name="Shape 10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2" name="Shape 10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9" name="Shape 1099"/>
        <p:cNvGrpSpPr/>
        <p:nvPr/>
      </p:nvGrpSpPr>
      <p:grpSpPr>
        <a:xfrm>
          <a:off x="0" y="0"/>
          <a:ext cx="0" cy="0"/>
          <a:chOff x="0" y="0"/>
          <a:chExt cx="0" cy="0"/>
        </a:xfrm>
      </p:grpSpPr>
      <p:sp>
        <p:nvSpPr>
          <p:cNvPr id="1100" name="Shape 1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1" name="Shape 1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5" name="Shape 1105"/>
        <p:cNvGrpSpPr/>
        <p:nvPr/>
      </p:nvGrpSpPr>
      <p:grpSpPr>
        <a:xfrm>
          <a:off x="0" y="0"/>
          <a:ext cx="0" cy="0"/>
          <a:chOff x="0" y="0"/>
          <a:chExt cx="0" cy="0"/>
        </a:xfrm>
      </p:grpSpPr>
      <p:sp>
        <p:nvSpPr>
          <p:cNvPr id="1106" name="Shape 1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7" name="Shape 1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1" name="Shape 1111"/>
        <p:cNvGrpSpPr/>
        <p:nvPr/>
      </p:nvGrpSpPr>
      <p:grpSpPr>
        <a:xfrm>
          <a:off x="0" y="0"/>
          <a:ext cx="0" cy="0"/>
          <a:chOff x="0" y="0"/>
          <a:chExt cx="0" cy="0"/>
        </a:xfrm>
      </p:grpSpPr>
      <p:sp>
        <p:nvSpPr>
          <p:cNvPr id="1112" name="Shape 1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3" name="Shape 1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6" name="Shape 1116"/>
        <p:cNvGrpSpPr/>
        <p:nvPr/>
      </p:nvGrpSpPr>
      <p:grpSpPr>
        <a:xfrm>
          <a:off x="0" y="0"/>
          <a:ext cx="0" cy="0"/>
          <a:chOff x="0" y="0"/>
          <a:chExt cx="0" cy="0"/>
        </a:xfrm>
      </p:grpSpPr>
      <p:sp>
        <p:nvSpPr>
          <p:cNvPr id="1117" name="Shape 1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8" name="Shape 1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4" name="Shape 1124"/>
        <p:cNvGrpSpPr/>
        <p:nvPr/>
      </p:nvGrpSpPr>
      <p:grpSpPr>
        <a:xfrm>
          <a:off x="0" y="0"/>
          <a:ext cx="0" cy="0"/>
          <a:chOff x="0" y="0"/>
          <a:chExt cx="0" cy="0"/>
        </a:xfrm>
      </p:grpSpPr>
      <p:sp>
        <p:nvSpPr>
          <p:cNvPr id="1125" name="Shape 1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6" name="Shape 1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4" name="Shape 1134"/>
        <p:cNvGrpSpPr/>
        <p:nvPr/>
      </p:nvGrpSpPr>
      <p:grpSpPr>
        <a:xfrm>
          <a:off x="0" y="0"/>
          <a:ext cx="0" cy="0"/>
          <a:chOff x="0" y="0"/>
          <a:chExt cx="0" cy="0"/>
        </a:xfrm>
      </p:grpSpPr>
      <p:sp>
        <p:nvSpPr>
          <p:cNvPr id="1135" name="Shape 1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6" name="Shape 1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0" name="Shape 1140"/>
        <p:cNvGrpSpPr/>
        <p:nvPr/>
      </p:nvGrpSpPr>
      <p:grpSpPr>
        <a:xfrm>
          <a:off x="0" y="0"/>
          <a:ext cx="0" cy="0"/>
          <a:chOff x="0" y="0"/>
          <a:chExt cx="0" cy="0"/>
        </a:xfrm>
      </p:grpSpPr>
      <p:sp>
        <p:nvSpPr>
          <p:cNvPr id="1141" name="Shape 1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2" name="Shape 1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6" name="Shape 1146"/>
        <p:cNvGrpSpPr/>
        <p:nvPr/>
      </p:nvGrpSpPr>
      <p:grpSpPr>
        <a:xfrm>
          <a:off x="0" y="0"/>
          <a:ext cx="0" cy="0"/>
          <a:chOff x="0" y="0"/>
          <a:chExt cx="0" cy="0"/>
        </a:xfrm>
      </p:grpSpPr>
      <p:sp>
        <p:nvSpPr>
          <p:cNvPr id="1147" name="Shape 1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8" name="Shape 1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2" name="Shape 1152"/>
        <p:cNvGrpSpPr/>
        <p:nvPr/>
      </p:nvGrpSpPr>
      <p:grpSpPr>
        <a:xfrm>
          <a:off x="0" y="0"/>
          <a:ext cx="0" cy="0"/>
          <a:chOff x="0" y="0"/>
          <a:chExt cx="0" cy="0"/>
        </a:xfrm>
      </p:grpSpPr>
      <p:sp>
        <p:nvSpPr>
          <p:cNvPr id="1153" name="Shape 1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4" name="Shape 1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0" name="Shape 1160"/>
        <p:cNvGrpSpPr/>
        <p:nvPr/>
      </p:nvGrpSpPr>
      <p:grpSpPr>
        <a:xfrm>
          <a:off x="0" y="0"/>
          <a:ext cx="0" cy="0"/>
          <a:chOff x="0" y="0"/>
          <a:chExt cx="0" cy="0"/>
        </a:xfrm>
      </p:grpSpPr>
      <p:sp>
        <p:nvSpPr>
          <p:cNvPr id="1161" name="Shape 1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2" name="Shape 1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6" name="Shape 1166"/>
        <p:cNvGrpSpPr/>
        <p:nvPr/>
      </p:nvGrpSpPr>
      <p:grpSpPr>
        <a:xfrm>
          <a:off x="0" y="0"/>
          <a:ext cx="0" cy="0"/>
          <a:chOff x="0" y="0"/>
          <a:chExt cx="0" cy="0"/>
        </a:xfrm>
      </p:grpSpPr>
      <p:sp>
        <p:nvSpPr>
          <p:cNvPr id="1167" name="Shape 1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8" name="Shape 1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2" name="Shape 1172"/>
        <p:cNvGrpSpPr/>
        <p:nvPr/>
      </p:nvGrpSpPr>
      <p:grpSpPr>
        <a:xfrm>
          <a:off x="0" y="0"/>
          <a:ext cx="0" cy="0"/>
          <a:chOff x="0" y="0"/>
          <a:chExt cx="0" cy="0"/>
        </a:xfrm>
      </p:grpSpPr>
      <p:sp>
        <p:nvSpPr>
          <p:cNvPr id="1173" name="Shape 1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4" name="Shape 1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7" name="Shape 1177"/>
        <p:cNvGrpSpPr/>
        <p:nvPr/>
      </p:nvGrpSpPr>
      <p:grpSpPr>
        <a:xfrm>
          <a:off x="0" y="0"/>
          <a:ext cx="0" cy="0"/>
          <a:chOff x="0" y="0"/>
          <a:chExt cx="0" cy="0"/>
        </a:xfrm>
      </p:grpSpPr>
      <p:sp>
        <p:nvSpPr>
          <p:cNvPr id="1178" name="Shape 1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9" name="Shape 1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3" name="Shape 1183"/>
        <p:cNvGrpSpPr/>
        <p:nvPr/>
      </p:nvGrpSpPr>
      <p:grpSpPr>
        <a:xfrm>
          <a:off x="0" y="0"/>
          <a:ext cx="0" cy="0"/>
          <a:chOff x="0" y="0"/>
          <a:chExt cx="0" cy="0"/>
        </a:xfrm>
      </p:grpSpPr>
      <p:sp>
        <p:nvSpPr>
          <p:cNvPr id="1184" name="Shape 1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5" name="Shape 1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9" name="Shape 1189"/>
        <p:cNvGrpSpPr/>
        <p:nvPr/>
      </p:nvGrpSpPr>
      <p:grpSpPr>
        <a:xfrm>
          <a:off x="0" y="0"/>
          <a:ext cx="0" cy="0"/>
          <a:chOff x="0" y="0"/>
          <a:chExt cx="0" cy="0"/>
        </a:xfrm>
      </p:grpSpPr>
      <p:sp>
        <p:nvSpPr>
          <p:cNvPr id="1190" name="Shape 1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1" name="Shape 1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7" name="Shape 1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6" name="Shape 1216"/>
        <p:cNvGrpSpPr/>
        <p:nvPr/>
      </p:nvGrpSpPr>
      <p:grpSpPr>
        <a:xfrm>
          <a:off x="0" y="0"/>
          <a:ext cx="0" cy="0"/>
          <a:chOff x="0" y="0"/>
          <a:chExt cx="0" cy="0"/>
        </a:xfrm>
      </p:grpSpPr>
      <p:sp>
        <p:nvSpPr>
          <p:cNvPr id="1217" name="Shape 1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8" name="Shape 1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2" name="Shape 1222"/>
        <p:cNvGrpSpPr/>
        <p:nvPr/>
      </p:nvGrpSpPr>
      <p:grpSpPr>
        <a:xfrm>
          <a:off x="0" y="0"/>
          <a:ext cx="0" cy="0"/>
          <a:chOff x="0" y="0"/>
          <a:chExt cx="0" cy="0"/>
        </a:xfrm>
      </p:grpSpPr>
      <p:sp>
        <p:nvSpPr>
          <p:cNvPr id="1223" name="Shape 1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4" name="Shape 1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4" name="Shape 1234"/>
        <p:cNvGrpSpPr/>
        <p:nvPr/>
      </p:nvGrpSpPr>
      <p:grpSpPr>
        <a:xfrm>
          <a:off x="0" y="0"/>
          <a:ext cx="0" cy="0"/>
          <a:chOff x="0" y="0"/>
          <a:chExt cx="0" cy="0"/>
        </a:xfrm>
      </p:grpSpPr>
      <p:sp>
        <p:nvSpPr>
          <p:cNvPr id="1235" name="Shape 1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6" name="Shape 1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1" name="Shape 1241"/>
        <p:cNvGrpSpPr/>
        <p:nvPr/>
      </p:nvGrpSpPr>
      <p:grpSpPr>
        <a:xfrm>
          <a:off x="0" y="0"/>
          <a:ext cx="0" cy="0"/>
          <a:chOff x="0" y="0"/>
          <a:chExt cx="0" cy="0"/>
        </a:xfrm>
      </p:grpSpPr>
      <p:sp>
        <p:nvSpPr>
          <p:cNvPr id="1242" name="Shape 12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3" name="Shape 12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9" name="Shape 1249"/>
        <p:cNvGrpSpPr/>
        <p:nvPr/>
      </p:nvGrpSpPr>
      <p:grpSpPr>
        <a:xfrm>
          <a:off x="0" y="0"/>
          <a:ext cx="0" cy="0"/>
          <a:chOff x="0" y="0"/>
          <a:chExt cx="0" cy="0"/>
        </a:xfrm>
      </p:grpSpPr>
      <p:sp>
        <p:nvSpPr>
          <p:cNvPr id="1250" name="Shape 1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1" name="Shape 1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7" name="Shape 1257"/>
        <p:cNvGrpSpPr/>
        <p:nvPr/>
      </p:nvGrpSpPr>
      <p:grpSpPr>
        <a:xfrm>
          <a:off x="0" y="0"/>
          <a:ext cx="0" cy="0"/>
          <a:chOff x="0" y="0"/>
          <a:chExt cx="0" cy="0"/>
        </a:xfrm>
      </p:grpSpPr>
      <p:sp>
        <p:nvSpPr>
          <p:cNvPr id="1258" name="Shape 1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9" name="Shape 1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6" name="Shape 1266"/>
        <p:cNvGrpSpPr/>
        <p:nvPr/>
      </p:nvGrpSpPr>
      <p:grpSpPr>
        <a:xfrm>
          <a:off x="0" y="0"/>
          <a:ext cx="0" cy="0"/>
          <a:chOff x="0" y="0"/>
          <a:chExt cx="0" cy="0"/>
        </a:xfrm>
      </p:grpSpPr>
      <p:sp>
        <p:nvSpPr>
          <p:cNvPr id="1267" name="Shape 1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8" name="Shape 1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5" name="Shape 1275"/>
        <p:cNvGrpSpPr/>
        <p:nvPr/>
      </p:nvGrpSpPr>
      <p:grpSpPr>
        <a:xfrm>
          <a:off x="0" y="0"/>
          <a:ext cx="0" cy="0"/>
          <a:chOff x="0" y="0"/>
          <a:chExt cx="0" cy="0"/>
        </a:xfrm>
      </p:grpSpPr>
      <p:sp>
        <p:nvSpPr>
          <p:cNvPr id="1276" name="Shape 1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7" name="Shape 1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some live demo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Take an OS survey by show of hands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rPr lang="en"/>
              <a:t>Live demo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(mainly Valerie)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 name="Shape 6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7" name="Shape 6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2" name="Shape 6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8" name="Shape 7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 name="Shape 723"/>
        <p:cNvGrpSpPr/>
        <p:nvPr/>
      </p:nvGrpSpPr>
      <p:grpSpPr>
        <a:xfrm>
          <a:off x="0" y="0"/>
          <a:ext cx="0" cy="0"/>
          <a:chOff x="0" y="0"/>
          <a:chExt cx="0" cy="0"/>
        </a:xfrm>
      </p:grpSpPr>
      <p:sp>
        <p:nvSpPr>
          <p:cNvPr id="724" name="Shape 7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5" name="Shape 7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6" name="Shape 7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5" name="Shape 745"/>
        <p:cNvGrpSpPr/>
        <p:nvPr/>
      </p:nvGrpSpPr>
      <p:grpSpPr>
        <a:xfrm>
          <a:off x="0" y="0"/>
          <a:ext cx="0" cy="0"/>
          <a:chOff x="0" y="0"/>
          <a:chExt cx="0" cy="0"/>
        </a:xfrm>
      </p:grpSpPr>
      <p:sp>
        <p:nvSpPr>
          <p:cNvPr id="746" name="Shape 7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7" name="Shape 7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 name="Shape 752"/>
        <p:cNvGrpSpPr/>
        <p:nvPr/>
      </p:nvGrpSpPr>
      <p:grpSpPr>
        <a:xfrm>
          <a:off x="0" y="0"/>
          <a:ext cx="0" cy="0"/>
          <a:chOff x="0" y="0"/>
          <a:chExt cx="0" cy="0"/>
        </a:xfrm>
      </p:grpSpPr>
      <p:sp>
        <p:nvSpPr>
          <p:cNvPr id="753" name="Shape 7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4" name="Shape 7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2" name="Shape 7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7" name="Shape 7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1" name="Shape 771"/>
        <p:cNvGrpSpPr/>
        <p:nvPr/>
      </p:nvGrpSpPr>
      <p:grpSpPr>
        <a:xfrm>
          <a:off x="0" y="0"/>
          <a:ext cx="0" cy="0"/>
          <a:chOff x="0" y="0"/>
          <a:chExt cx="0" cy="0"/>
        </a:xfrm>
      </p:grpSpPr>
      <p:sp>
        <p:nvSpPr>
          <p:cNvPr id="772" name="Shape 7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3" name="Shape 7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2" name="Shape 7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5" name="Shape 795"/>
        <p:cNvGrpSpPr/>
        <p:nvPr/>
      </p:nvGrpSpPr>
      <p:grpSpPr>
        <a:xfrm>
          <a:off x="0" y="0"/>
          <a:ext cx="0" cy="0"/>
          <a:chOff x="0" y="0"/>
          <a:chExt cx="0" cy="0"/>
        </a:xfrm>
      </p:grpSpPr>
      <p:sp>
        <p:nvSpPr>
          <p:cNvPr id="796" name="Shape 7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7" name="Shape 7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6" name="Shape 816"/>
        <p:cNvGrpSpPr/>
        <p:nvPr/>
      </p:nvGrpSpPr>
      <p:grpSpPr>
        <a:xfrm>
          <a:off x="0" y="0"/>
          <a:ext cx="0" cy="0"/>
          <a:chOff x="0" y="0"/>
          <a:chExt cx="0" cy="0"/>
        </a:xfrm>
      </p:grpSpPr>
      <p:sp>
        <p:nvSpPr>
          <p:cNvPr id="817" name="Shape 8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8" name="Shape 8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Font typeface="Trebuchet MS"/>
              <a:buNone/>
              <a:defRPr>
                <a:solidFill>
                  <a:schemeClr val="lt1"/>
                </a:solidFill>
                <a:latin typeface="Trebuchet MS"/>
                <a:ea typeface="Trebuchet MS"/>
                <a:cs typeface="Trebuchet MS"/>
                <a:sym typeface="Trebuchet MS"/>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buFont typeface="Georgia"/>
              <a:defRPr sz="4800">
                <a:solidFill>
                  <a:schemeClr val="lt1"/>
                </a:solidFill>
                <a:latin typeface="Georgia"/>
                <a:ea typeface="Georgia"/>
                <a:cs typeface="Georgia"/>
                <a:sym typeface="Georgia"/>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buFont typeface="Trebuchet MS"/>
              <a:defRPr>
                <a:latin typeface="Trebuchet MS"/>
                <a:ea typeface="Trebuchet MS"/>
                <a:cs typeface="Trebuchet MS"/>
                <a:sym typeface="Trebuchet MS"/>
              </a:defRPr>
            </a:lvl1pPr>
            <a:lvl2pPr lvl="1">
              <a:spcBef>
                <a:spcPts val="0"/>
              </a:spcBef>
              <a:buFont typeface="Trebuchet MS"/>
              <a:defRPr>
                <a:latin typeface="Trebuchet MS"/>
                <a:ea typeface="Trebuchet MS"/>
                <a:cs typeface="Trebuchet MS"/>
                <a:sym typeface="Trebuchet MS"/>
              </a:defRPr>
            </a:lvl2pPr>
            <a:lvl3pPr lvl="2">
              <a:spcBef>
                <a:spcPts val="0"/>
              </a:spcBef>
              <a:buFont typeface="Trebuchet MS"/>
              <a:defRPr>
                <a:latin typeface="Trebuchet MS"/>
                <a:ea typeface="Trebuchet MS"/>
                <a:cs typeface="Trebuchet MS"/>
                <a:sym typeface="Trebuchet MS"/>
              </a:defRPr>
            </a:lvl3pPr>
            <a:lvl4pPr lvl="3">
              <a:spcBef>
                <a:spcPts val="0"/>
              </a:spcBef>
              <a:buFont typeface="Trebuchet MS"/>
              <a:defRPr>
                <a:latin typeface="Trebuchet MS"/>
                <a:ea typeface="Trebuchet MS"/>
                <a:cs typeface="Trebuchet MS"/>
                <a:sym typeface="Trebuchet MS"/>
              </a:defRPr>
            </a:lvl4pPr>
            <a:lvl5pPr lvl="4">
              <a:spcBef>
                <a:spcPts val="0"/>
              </a:spcBef>
              <a:buFont typeface="Trebuchet MS"/>
              <a:defRPr>
                <a:latin typeface="Trebuchet MS"/>
                <a:ea typeface="Trebuchet MS"/>
                <a:cs typeface="Trebuchet MS"/>
                <a:sym typeface="Trebuchet MS"/>
              </a:defRPr>
            </a:lvl5pPr>
            <a:lvl6pPr lvl="5">
              <a:spcBef>
                <a:spcPts val="0"/>
              </a:spcBef>
              <a:buFont typeface="Trebuchet MS"/>
              <a:defRPr>
                <a:latin typeface="Trebuchet MS"/>
                <a:ea typeface="Trebuchet MS"/>
                <a:cs typeface="Trebuchet MS"/>
                <a:sym typeface="Trebuchet MS"/>
              </a:defRPr>
            </a:lvl6pPr>
            <a:lvl7pPr lvl="6">
              <a:spcBef>
                <a:spcPts val="0"/>
              </a:spcBef>
              <a:buFont typeface="Trebuchet MS"/>
              <a:defRPr>
                <a:latin typeface="Trebuchet MS"/>
                <a:ea typeface="Trebuchet MS"/>
                <a:cs typeface="Trebuchet MS"/>
                <a:sym typeface="Trebuchet MS"/>
              </a:defRPr>
            </a:lvl7pPr>
            <a:lvl8pPr lvl="7">
              <a:spcBef>
                <a:spcPts val="0"/>
              </a:spcBef>
              <a:buFont typeface="Trebuchet MS"/>
              <a:defRPr>
                <a:latin typeface="Trebuchet MS"/>
                <a:ea typeface="Trebuchet MS"/>
                <a:cs typeface="Trebuchet MS"/>
                <a:sym typeface="Trebuchet MS"/>
              </a:defRPr>
            </a:lvl8pPr>
            <a:lvl9pPr lvl="8">
              <a:spcBef>
                <a:spcPts val="0"/>
              </a:spcBef>
              <a:buFont typeface="Trebuchet MS"/>
              <a:defRPr>
                <a:latin typeface="Trebuchet MS"/>
                <a:ea typeface="Trebuchet MS"/>
                <a:cs typeface="Trebuchet MS"/>
                <a:sym typeface="Trebuchet MS"/>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335375"/>
            <a:ext cx="8520600" cy="6396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buFont typeface="Trebuchet MS"/>
              <a:defRPr sz="1200">
                <a:latin typeface="Trebuchet MS"/>
                <a:ea typeface="Trebuchet MS"/>
                <a:cs typeface="Trebuchet MS"/>
                <a:sym typeface="Trebuchet MS"/>
              </a:defRPr>
            </a:lvl1pPr>
            <a:lvl2pPr lvl="1">
              <a:spcBef>
                <a:spcPts val="0"/>
              </a:spcBef>
              <a:buSzPct val="100000"/>
              <a:buFont typeface="Trebuchet MS"/>
              <a:defRPr sz="1200">
                <a:latin typeface="Trebuchet MS"/>
                <a:ea typeface="Trebuchet MS"/>
                <a:cs typeface="Trebuchet MS"/>
                <a:sym typeface="Trebuchet MS"/>
              </a:defRPr>
            </a:lvl2pPr>
            <a:lvl3pPr lvl="2">
              <a:spcBef>
                <a:spcPts val="0"/>
              </a:spcBef>
              <a:buSzPct val="100000"/>
              <a:buFont typeface="Trebuchet MS"/>
              <a:defRPr sz="1200">
                <a:latin typeface="Trebuchet MS"/>
                <a:ea typeface="Trebuchet MS"/>
                <a:cs typeface="Trebuchet MS"/>
                <a:sym typeface="Trebuchet MS"/>
              </a:defRPr>
            </a:lvl3pPr>
            <a:lvl4pPr lvl="3">
              <a:spcBef>
                <a:spcPts val="0"/>
              </a:spcBef>
              <a:buSzPct val="100000"/>
              <a:buFont typeface="Trebuchet MS"/>
              <a:defRPr sz="1200">
                <a:latin typeface="Trebuchet MS"/>
                <a:ea typeface="Trebuchet MS"/>
                <a:cs typeface="Trebuchet MS"/>
                <a:sym typeface="Trebuchet MS"/>
              </a:defRPr>
            </a:lvl4pPr>
            <a:lvl5pPr lvl="4">
              <a:spcBef>
                <a:spcPts val="0"/>
              </a:spcBef>
              <a:buSzPct val="100000"/>
              <a:buFont typeface="Trebuchet MS"/>
              <a:defRPr sz="1200">
                <a:latin typeface="Trebuchet MS"/>
                <a:ea typeface="Trebuchet MS"/>
                <a:cs typeface="Trebuchet MS"/>
                <a:sym typeface="Trebuchet MS"/>
              </a:defRPr>
            </a:lvl5pPr>
            <a:lvl6pPr lvl="5">
              <a:spcBef>
                <a:spcPts val="0"/>
              </a:spcBef>
              <a:buSzPct val="100000"/>
              <a:buFont typeface="Trebuchet MS"/>
              <a:defRPr sz="1200">
                <a:latin typeface="Trebuchet MS"/>
                <a:ea typeface="Trebuchet MS"/>
                <a:cs typeface="Trebuchet MS"/>
                <a:sym typeface="Trebuchet MS"/>
              </a:defRPr>
            </a:lvl6pPr>
            <a:lvl7pPr lvl="6">
              <a:spcBef>
                <a:spcPts val="0"/>
              </a:spcBef>
              <a:buSzPct val="100000"/>
              <a:buFont typeface="Trebuchet MS"/>
              <a:defRPr sz="1200">
                <a:latin typeface="Trebuchet MS"/>
                <a:ea typeface="Trebuchet MS"/>
                <a:cs typeface="Trebuchet MS"/>
                <a:sym typeface="Trebuchet MS"/>
              </a:defRPr>
            </a:lvl7pPr>
            <a:lvl8pPr lvl="7">
              <a:spcBef>
                <a:spcPts val="0"/>
              </a:spcBef>
              <a:buSzPct val="100000"/>
              <a:buFont typeface="Trebuchet MS"/>
              <a:defRPr sz="1200">
                <a:latin typeface="Trebuchet MS"/>
                <a:ea typeface="Trebuchet MS"/>
                <a:cs typeface="Trebuchet MS"/>
                <a:sym typeface="Trebuchet MS"/>
              </a:defRPr>
            </a:lvl8pPr>
            <a:lvl9pPr lvl="8">
              <a:spcBef>
                <a:spcPts val="0"/>
              </a:spcBef>
              <a:buSzPct val="100000"/>
              <a:buFont typeface="Trebuchet MS"/>
              <a:defRPr sz="1200">
                <a:latin typeface="Trebuchet MS"/>
                <a:ea typeface="Trebuchet MS"/>
                <a:cs typeface="Trebuchet MS"/>
                <a:sym typeface="Trebuchet MS"/>
              </a:defRPr>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buFont typeface="Georgia"/>
              <a:defRPr sz="3600">
                <a:solidFill>
                  <a:schemeClr val="dk1"/>
                </a:solidFill>
                <a:latin typeface="Georgia"/>
                <a:ea typeface="Georgia"/>
                <a:cs typeface="Georgia"/>
                <a:sym typeface="Georgia"/>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Trebuchet MS"/>
              <a:buNone/>
              <a:defRPr sz="2100">
                <a:latin typeface="Trebuchet MS"/>
                <a:ea typeface="Trebuchet MS"/>
                <a:cs typeface="Trebuchet MS"/>
                <a:sym typeface="Trebuchet M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Font typeface="Trebuchet MS"/>
              <a:defRPr>
                <a:solidFill>
                  <a:schemeClr val="lt1"/>
                </a:solidFill>
                <a:latin typeface="Trebuchet MS"/>
                <a:ea typeface="Trebuchet MS"/>
                <a:cs typeface="Trebuchet MS"/>
                <a:sym typeface="Trebuchet MS"/>
              </a:defRPr>
            </a:lvl1pPr>
            <a:lvl2pPr lvl="1">
              <a:spcBef>
                <a:spcPts val="0"/>
              </a:spcBef>
              <a:buClr>
                <a:schemeClr val="lt1"/>
              </a:buClr>
              <a:buFont typeface="Trebuchet MS"/>
              <a:defRPr>
                <a:solidFill>
                  <a:schemeClr val="lt1"/>
                </a:solidFill>
                <a:latin typeface="Trebuchet MS"/>
                <a:ea typeface="Trebuchet MS"/>
                <a:cs typeface="Trebuchet MS"/>
                <a:sym typeface="Trebuchet MS"/>
              </a:defRPr>
            </a:lvl2pPr>
            <a:lvl3pPr lvl="2">
              <a:spcBef>
                <a:spcPts val="0"/>
              </a:spcBef>
              <a:buClr>
                <a:schemeClr val="lt1"/>
              </a:buClr>
              <a:buFont typeface="Trebuchet MS"/>
              <a:defRPr>
                <a:solidFill>
                  <a:schemeClr val="lt1"/>
                </a:solidFill>
                <a:latin typeface="Trebuchet MS"/>
                <a:ea typeface="Trebuchet MS"/>
                <a:cs typeface="Trebuchet MS"/>
                <a:sym typeface="Trebuchet MS"/>
              </a:defRPr>
            </a:lvl3pPr>
            <a:lvl4pPr lvl="3">
              <a:spcBef>
                <a:spcPts val="0"/>
              </a:spcBef>
              <a:buClr>
                <a:schemeClr val="lt1"/>
              </a:buClr>
              <a:buFont typeface="Trebuchet MS"/>
              <a:defRPr>
                <a:solidFill>
                  <a:schemeClr val="lt1"/>
                </a:solidFill>
                <a:latin typeface="Trebuchet MS"/>
                <a:ea typeface="Trebuchet MS"/>
                <a:cs typeface="Trebuchet MS"/>
                <a:sym typeface="Trebuchet MS"/>
              </a:defRPr>
            </a:lvl4pPr>
            <a:lvl5pPr lvl="4">
              <a:spcBef>
                <a:spcPts val="0"/>
              </a:spcBef>
              <a:buClr>
                <a:schemeClr val="lt1"/>
              </a:buClr>
              <a:buFont typeface="Trebuchet MS"/>
              <a:defRPr>
                <a:solidFill>
                  <a:schemeClr val="lt1"/>
                </a:solidFill>
                <a:latin typeface="Trebuchet MS"/>
                <a:ea typeface="Trebuchet MS"/>
                <a:cs typeface="Trebuchet MS"/>
                <a:sym typeface="Trebuchet MS"/>
              </a:defRPr>
            </a:lvl5pPr>
            <a:lvl6pPr lvl="5">
              <a:spcBef>
                <a:spcPts val="0"/>
              </a:spcBef>
              <a:buClr>
                <a:schemeClr val="lt1"/>
              </a:buClr>
              <a:buFont typeface="Trebuchet MS"/>
              <a:defRPr>
                <a:solidFill>
                  <a:schemeClr val="lt1"/>
                </a:solidFill>
                <a:latin typeface="Trebuchet MS"/>
                <a:ea typeface="Trebuchet MS"/>
                <a:cs typeface="Trebuchet MS"/>
                <a:sym typeface="Trebuchet MS"/>
              </a:defRPr>
            </a:lvl6pPr>
            <a:lvl7pPr lvl="6">
              <a:spcBef>
                <a:spcPts val="0"/>
              </a:spcBef>
              <a:buClr>
                <a:schemeClr val="lt1"/>
              </a:buClr>
              <a:buFont typeface="Trebuchet MS"/>
              <a:defRPr>
                <a:solidFill>
                  <a:schemeClr val="lt1"/>
                </a:solidFill>
                <a:latin typeface="Trebuchet MS"/>
                <a:ea typeface="Trebuchet MS"/>
                <a:cs typeface="Trebuchet MS"/>
                <a:sym typeface="Trebuchet MS"/>
              </a:defRPr>
            </a:lvl7pPr>
            <a:lvl8pPr lvl="7">
              <a:spcBef>
                <a:spcPts val="0"/>
              </a:spcBef>
              <a:buClr>
                <a:schemeClr val="lt1"/>
              </a:buClr>
              <a:buFont typeface="Trebuchet MS"/>
              <a:defRPr>
                <a:solidFill>
                  <a:schemeClr val="lt1"/>
                </a:solidFill>
                <a:latin typeface="Trebuchet MS"/>
                <a:ea typeface="Trebuchet MS"/>
                <a:cs typeface="Trebuchet MS"/>
                <a:sym typeface="Trebuchet MS"/>
              </a:defRPr>
            </a:lvl8pPr>
            <a:lvl9pPr lvl="8">
              <a:spcBef>
                <a:spcPts val="0"/>
              </a:spcBef>
              <a:buClr>
                <a:schemeClr val="lt1"/>
              </a:buClr>
              <a:buFont typeface="Trebuchet MS"/>
              <a:defRPr>
                <a:solidFill>
                  <a:schemeClr val="lt1"/>
                </a:solidFill>
                <a:latin typeface="Trebuchet MS"/>
                <a:ea typeface="Trebuchet MS"/>
                <a:cs typeface="Trebuchet MS"/>
                <a:sym typeface="Trebuchet MS"/>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github.com/jhu-archives-and-manuscripts/MARAC_API_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61.jpg"/><Relationship Id="rId4" Type="http://schemas.openxmlformats.org/officeDocument/2006/relationships/hyperlink" Target="http://localhost:8089/repositories/1/resources/1"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6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hyperlink" Target="http://localhost:8089/container_profiles" TargetMode="External"/><Relationship Id="rId4" Type="http://schemas.openxmlformats.org/officeDocument/2006/relationships/image" Target="../media/image5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59.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3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57.png"/><Relationship Id="rId4" Type="http://schemas.openxmlformats.org/officeDocument/2006/relationships/image" Target="../media/image6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62.png"/><Relationship Id="rId4" Type="http://schemas.openxmlformats.org/officeDocument/2006/relationships/image" Target="../media/image6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earchexchange.techtarget.com/definition/application-program-interface" TargetMode="External"/><Relationship Id="rId4" Type="http://schemas.openxmlformats.org/officeDocument/2006/relationships/hyperlink" Target="http://searchwindevelopment.techtarget.com/definition/HTTP" TargetMode="External"/><Relationship Id="rId5" Type="http://schemas.openxmlformats.org/officeDocument/2006/relationships/hyperlink" Target="http://searchcloudstorage.techtarget.com/definition/RESTful-API"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6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67.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hyperlink" Target="http://localhost:8080" TargetMode="External"/><Relationship Id="rId4" Type="http://schemas.openxmlformats.org/officeDocument/2006/relationships/hyperlink" Target="https://github.com/jhu-archives-and-manuscripts/MARAC_API_Workshop"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hyperlink" Target="https://github.com/archivesspace/archivesspace/blob/master/UPGRADING_1.5.0.md" TargetMode="External"/><Relationship Id="rId4" Type="http://schemas.openxmlformats.org/officeDocument/2006/relationships/hyperlink" Target="https://github.com/cfitz/barcoder/tree/all-repo"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68.png"/><Relationship Id="rId4" Type="http://schemas.openxmlformats.org/officeDocument/2006/relationships/image" Target="../media/image73.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74.gi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70.png"/><Relationship Id="rId4" Type="http://schemas.openxmlformats.org/officeDocument/2006/relationships/image" Target="../media/image6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6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69.png"/><Relationship Id="rId4" Type="http://schemas.openxmlformats.org/officeDocument/2006/relationships/image" Target="../media/image7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70.png"/><Relationship Id="rId4" Type="http://schemas.openxmlformats.org/officeDocument/2006/relationships/image" Target="../media/image8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70.png"/><Relationship Id="rId4" Type="http://schemas.openxmlformats.org/officeDocument/2006/relationships/image" Target="../media/image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70.png"/><Relationship Id="rId4" Type="http://schemas.openxmlformats.org/officeDocument/2006/relationships/image" Target="../media/image78.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70.png"/><Relationship Id="rId4" Type="http://schemas.openxmlformats.org/officeDocument/2006/relationships/image" Target="../media/image69.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28.png"/><Relationship Id="rId4" Type="http://schemas.openxmlformats.org/officeDocument/2006/relationships/image" Target="../media/image34.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80.png"/><Relationship Id="rId4" Type="http://schemas.openxmlformats.org/officeDocument/2006/relationships/image" Target="../media/image79.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hyperlink" Target="http://localhost:8080"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hyperlink" Target="http://localhost:808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75.png"/><Relationship Id="rId4" Type="http://schemas.openxmlformats.org/officeDocument/2006/relationships/hyperlink" Target="http://archivesspace.github.io/archivesspace/api" TargetMode="External"/><Relationship Id="rId5" Type="http://schemas.openxmlformats.org/officeDocument/2006/relationships/image" Target="../media/image7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77.png"/><Relationship Id="rId4" Type="http://schemas.openxmlformats.org/officeDocument/2006/relationships/image" Target="../media/image8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 Id="rId3" Type="http://schemas.openxmlformats.org/officeDocument/2006/relationships/hyperlink" Target="http://localhost:8089/"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hyperlink" Target="https://github.com/jhu-archives-and-manuscripts/MARAC_API_Workshop"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8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hyperlink" Target="https://developers.exlibrisgroup.com/voyager/api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hyperlink" Target="http://archival-integration.blogspot.com/2016/01/archivesspace-vagrant-archivagrant.html" TargetMode="External"/><Relationship Id="rId4" Type="http://schemas.openxmlformats.org/officeDocument/2006/relationships/hyperlink" Target="https://github.com/UAlbanyArchives/ASpace_WebArchiv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87.png"/><Relationship Id="rId4" Type="http://schemas.openxmlformats.org/officeDocument/2006/relationships/image" Target="../media/image8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86.png"/><Relationship Id="rId4" Type="http://schemas.openxmlformats.org/officeDocument/2006/relationships/image" Target="../media/image8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8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 Id="rId3" Type="http://schemas.openxmlformats.org/officeDocument/2006/relationships/image" Target="../media/image9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8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 Id="rId3"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 Id="rId3" Type="http://schemas.openxmlformats.org/officeDocument/2006/relationships/image" Target="../media/image8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codecademy.com/learn/learn-the-command-lin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9.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cygwin.com/install.html" TargetMode="External"/><Relationship Id="rId4" Type="http://schemas.openxmlformats.org/officeDocument/2006/relationships/image" Target="../media/image6.png"/><Relationship Id="rId5"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0.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4.jpg"/><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propublica.org/" TargetMode="Externa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8.png"/><Relationship Id="rId4" Type="http://schemas.openxmlformats.org/officeDocument/2006/relationships/hyperlink" Target="https://projects.propublica.org/nonprofits/api" TargetMode="External"/><Relationship Id="rId5" Type="http://schemas.openxmlformats.org/officeDocument/2006/relationships/hyperlink" Target="https://projects.propublica.org/nonprofits/api/v2/search.json?q=anima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0.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projects.propublica.org/nonprofits/api/v2/search.json?q=animal" TargetMode="Externa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2.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en.wikipedia.org/wiki/Accelerating_chang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8.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hyperlink" Target="https://api.twitter.com/1.1/search/tweets.json?q=johnshopkin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6.png"/><Relationship Id="rId4" Type="http://schemas.openxmlformats.org/officeDocument/2006/relationships/hyperlink" Target="https://dev.twitter.com/rest/public"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hyperlink" Target="https://oauth.net" TargetMode="Externa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40.png"/><Relationship Id="rId4" Type="http://schemas.openxmlformats.org/officeDocument/2006/relationships/image" Target="../media/image3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hyperlink" Target="http://www.shubhro.com/2014/05/29/development-environment/" TargetMode="External"/><Relationship Id="rId4" Type="http://schemas.openxmlformats.org/officeDocument/2006/relationships/hyperlink" Target="http://python-guide-pt-br.readthedocs.io/en/latest/starting/install/osx/"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hyperlink" Target="https://github.com/seatgeek/fuzzywuzzy.git" TargetMode="Externa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63.png"/><Relationship Id="rId4" Type="http://schemas.openxmlformats.org/officeDocument/2006/relationships/image" Target="../media/image42.png"/><Relationship Id="rId5" Type="http://schemas.openxmlformats.org/officeDocument/2006/relationships/image" Target="../media/image4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44.png"/><Relationship Id="rId4" Type="http://schemas.openxmlformats.org/officeDocument/2006/relationships/image" Target="../media/image4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4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5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50.png"/><Relationship Id="rId4" Type="http://schemas.openxmlformats.org/officeDocument/2006/relationships/image" Target="../media/image55.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readwrite.com/2013/09/19/api-defined/"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6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7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hyperlink" Target="http://localhost:8089/users/admin/login" TargetMode="External"/><Relationship Id="rId4" Type="http://schemas.openxmlformats.org/officeDocument/2006/relationships/image" Target="../media/image5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265500" y="1397350"/>
            <a:ext cx="4045200" cy="1318200"/>
          </a:xfrm>
          <a:prstGeom prst="rect">
            <a:avLst/>
          </a:prstGeom>
        </p:spPr>
        <p:txBody>
          <a:bodyPr anchorCtr="0" anchor="b" bIns="91425" lIns="91425" rIns="91425" tIns="91425">
            <a:noAutofit/>
          </a:bodyPr>
          <a:lstStyle/>
          <a:p>
            <a:pPr lvl="0">
              <a:spcBef>
                <a:spcPts val="0"/>
              </a:spcBef>
              <a:buNone/>
            </a:pPr>
            <a:r>
              <a:rPr lang="en"/>
              <a:t>Hey everyone!</a:t>
            </a:r>
          </a:p>
        </p:txBody>
      </p:sp>
      <p:sp>
        <p:nvSpPr>
          <p:cNvPr id="73" name="Shape 73"/>
          <p:cNvSpPr txBox="1"/>
          <p:nvPr>
            <p:ph idx="1" type="subTitle"/>
          </p:nvPr>
        </p:nvSpPr>
        <p:spPr>
          <a:xfrm>
            <a:off x="265500" y="2735370"/>
            <a:ext cx="4045200" cy="1345499"/>
          </a:xfrm>
          <a:prstGeom prst="rect">
            <a:avLst/>
          </a:prstGeom>
        </p:spPr>
        <p:txBody>
          <a:bodyPr anchorCtr="0" anchor="t" bIns="91425" lIns="91425" rIns="91425" tIns="91425">
            <a:noAutofit/>
          </a:bodyPr>
          <a:lstStyle/>
          <a:p>
            <a:pPr lvl="0">
              <a:spcBef>
                <a:spcPts val="0"/>
              </a:spcBef>
              <a:buNone/>
            </a:pPr>
            <a:r>
              <a:rPr lang="en"/>
              <a:t>We’re revising the slides</a:t>
            </a:r>
          </a:p>
          <a:p>
            <a:pPr lvl="0">
              <a:spcBef>
                <a:spcPts val="0"/>
              </a:spcBef>
              <a:buNone/>
            </a:pPr>
            <a:r>
              <a:t/>
            </a:r>
            <a:endParaRPr/>
          </a:p>
          <a:p>
            <a:pPr lvl="0">
              <a:spcBef>
                <a:spcPts val="0"/>
              </a:spcBef>
              <a:buNone/>
            </a:pPr>
            <a:r>
              <a:rPr lang="en"/>
              <a:t>This version last updated Friday 4/28 at 5pm</a:t>
            </a:r>
          </a:p>
        </p:txBody>
      </p:sp>
      <p:sp>
        <p:nvSpPr>
          <p:cNvPr id="74" name="Shape 74"/>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You can use them now, but remember to check back, they’re going to improve.</a:t>
            </a:r>
          </a:p>
          <a:p>
            <a:pPr lvl="0">
              <a:spcBef>
                <a:spcPts val="0"/>
              </a:spcBef>
              <a:buNone/>
            </a:pPr>
            <a:r>
              <a:rPr lang="en"/>
              <a:t>And remember the </a:t>
            </a:r>
            <a:r>
              <a:rPr lang="en" u="sng">
                <a:solidFill>
                  <a:schemeClr val="hlink"/>
                </a:solidFill>
                <a:hlinkClick r:id="rId3"/>
              </a:rPr>
              <a:t>GitHub</a:t>
            </a:r>
            <a:r>
              <a:rPr lang="en"/>
              <a:t>!</a:t>
            </a:r>
          </a:p>
          <a:p>
            <a:pPr lvl="0">
              <a:spcBef>
                <a:spcPts val="0"/>
              </a:spcBef>
              <a:buNone/>
            </a:pPr>
            <a:r>
              <a:rPr lang="en"/>
              <a:t>(Take home documentation </a:t>
            </a:r>
            <a:r>
              <a:rPr i="1" lang="en"/>
              <a:t>is coming</a:t>
            </a:r>
            <a:r>
              <a:rPr lang="en"/>
              <a:t>, we promise)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That’s not at all what I thought an API was!</a:t>
            </a:r>
          </a:p>
        </p:txBody>
      </p:sp>
      <p:sp>
        <p:nvSpPr>
          <p:cNvPr id="141" name="Shape 141"/>
          <p:cNvSpPr txBox="1"/>
          <p:nvPr/>
        </p:nvSpPr>
        <p:spPr>
          <a:xfrm>
            <a:off x="398500" y="1297450"/>
            <a:ext cx="5338200" cy="622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42" name="Shape 142"/>
          <p:cNvSpPr txBox="1"/>
          <p:nvPr/>
        </p:nvSpPr>
        <p:spPr>
          <a:xfrm>
            <a:off x="407775" y="1427200"/>
            <a:ext cx="8377800" cy="27963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Though anything that allows an interchange of information between two applications is </a:t>
            </a:r>
            <a:r>
              <a:rPr i="1" lang="en" sz="1800">
                <a:latin typeface="Trebuchet MS"/>
                <a:ea typeface="Trebuchet MS"/>
                <a:cs typeface="Trebuchet MS"/>
                <a:sym typeface="Trebuchet MS"/>
              </a:rPr>
              <a:t>technically </a:t>
            </a:r>
            <a:r>
              <a:rPr lang="en" sz="1800">
                <a:latin typeface="Trebuchet MS"/>
                <a:ea typeface="Trebuchet MS"/>
                <a:cs typeface="Trebuchet MS"/>
                <a:sym typeface="Trebuchet MS"/>
              </a:rPr>
              <a:t>a </a:t>
            </a:r>
            <a:r>
              <a:rPr b="1" lang="en" sz="1800">
                <a:latin typeface="Trebuchet MS"/>
                <a:ea typeface="Trebuchet MS"/>
                <a:cs typeface="Trebuchet MS"/>
                <a:sym typeface="Trebuchet MS"/>
              </a:rPr>
              <a:t>form of an API</a:t>
            </a:r>
            <a:r>
              <a:rPr lang="en" sz="1800">
                <a:latin typeface="Trebuchet MS"/>
                <a:ea typeface="Trebuchet MS"/>
                <a:cs typeface="Trebuchet MS"/>
                <a:sym typeface="Trebuchet MS"/>
              </a:rPr>
              <a:t>, what we typically mean today when we say “API” is a very specific thing.</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That thing is a </a:t>
            </a:r>
            <a:r>
              <a:rPr b="1" lang="en" sz="1800">
                <a:latin typeface="Trebuchet MS"/>
                <a:ea typeface="Trebuchet MS"/>
                <a:cs typeface="Trebuchet MS"/>
                <a:sym typeface="Trebuchet MS"/>
              </a:rPr>
              <a:t>web API</a:t>
            </a:r>
            <a:r>
              <a:rPr lang="en" sz="1800">
                <a:latin typeface="Trebuchet MS"/>
                <a:ea typeface="Trebuchet MS"/>
                <a:cs typeface="Trebuchet MS"/>
                <a:sym typeface="Trebuchet MS"/>
              </a:rPr>
              <a:t>.</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 name="Shape 825"/>
        <p:cNvGrpSpPr/>
        <p:nvPr/>
      </p:nvGrpSpPr>
      <p:grpSpPr>
        <a:xfrm>
          <a:off x="0" y="0"/>
          <a:ext cx="0" cy="0"/>
          <a:chOff x="0" y="0"/>
          <a:chExt cx="0" cy="0"/>
        </a:xfrm>
      </p:grpSpPr>
      <p:sp>
        <p:nvSpPr>
          <p:cNvPr id="826" name="Shape 82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GET2.jpg" id="827" name="Shape 827"/>
          <p:cNvPicPr preferRelativeResize="0"/>
          <p:nvPr/>
        </p:nvPicPr>
        <p:blipFill>
          <a:blip r:embed="rId3">
            <a:alphaModFix/>
          </a:blip>
          <a:stretch>
            <a:fillRect/>
          </a:stretch>
        </p:blipFill>
        <p:spPr>
          <a:xfrm>
            <a:off x="152400" y="1127375"/>
            <a:ext cx="8839198" cy="2419438"/>
          </a:xfrm>
          <a:prstGeom prst="rect">
            <a:avLst/>
          </a:prstGeom>
          <a:noFill/>
          <a:ln>
            <a:noFill/>
          </a:ln>
        </p:spPr>
      </p:pic>
      <p:sp>
        <p:nvSpPr>
          <p:cNvPr id="828" name="Shape 828"/>
          <p:cNvSpPr txBox="1"/>
          <p:nvPr/>
        </p:nvSpPr>
        <p:spPr>
          <a:xfrm>
            <a:off x="1080875" y="3771900"/>
            <a:ext cx="6865500" cy="8124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Key: </a:t>
            </a:r>
            <a:r>
              <a:rPr lang="en" sz="1800">
                <a:latin typeface="Trebuchet MS"/>
                <a:ea typeface="Trebuchet MS"/>
                <a:cs typeface="Trebuchet MS"/>
                <a:sym typeface="Trebuchet MS"/>
              </a:rPr>
              <a:t>X-ArchivesSpace-Session</a:t>
            </a:r>
          </a:p>
          <a:p>
            <a:pPr lv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4"/>
              </a:rPr>
              <a:t>http://localhost:8089/repositories/1/resources/1</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2" name="Shape 832"/>
        <p:cNvGrpSpPr/>
        <p:nvPr/>
      </p:nvGrpSpPr>
      <p:grpSpPr>
        <a:xfrm>
          <a:off x="0" y="0"/>
          <a:ext cx="0" cy="0"/>
          <a:chOff x="0" y="0"/>
          <a:chExt cx="0" cy="0"/>
        </a:xfrm>
      </p:grpSpPr>
      <p:sp>
        <p:nvSpPr>
          <p:cNvPr id="833" name="Shape 833"/>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C:\cygwin64\home\[username]\MARAC_API_Workshop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containerProfiles.json” with Atom</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Here are the profiles,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834" name="Shape 83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id="835" name="Shape 835"/>
          <p:cNvPicPr preferRelativeResize="0"/>
          <p:nvPr/>
        </p:nvPicPr>
        <p:blipFill>
          <a:blip r:embed="rId3">
            <a:alphaModFix/>
          </a:blip>
          <a:stretch>
            <a:fillRect/>
          </a:stretch>
        </p:blipFill>
        <p:spPr>
          <a:xfrm>
            <a:off x="5526999" y="1090100"/>
            <a:ext cx="2815826" cy="38637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9" name="Shape 839"/>
        <p:cNvGrpSpPr/>
        <p:nvPr/>
      </p:nvGrpSpPr>
      <p:grpSpPr>
        <a:xfrm>
          <a:off x="0" y="0"/>
          <a:ext cx="0" cy="0"/>
          <a:chOff x="0" y="0"/>
          <a:chExt cx="0" cy="0"/>
        </a:xfrm>
      </p:grpSpPr>
      <p:sp>
        <p:nvSpPr>
          <p:cNvPr id="840" name="Shape 84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41" name="Shape 841"/>
          <p:cNvSpPr txBox="1"/>
          <p:nvPr/>
        </p:nvSpPr>
        <p:spPr>
          <a:xfrm>
            <a:off x="1169075" y="4132900"/>
            <a:ext cx="6865500" cy="521700"/>
          </a:xfrm>
          <a:prstGeom prst="rect">
            <a:avLst/>
          </a:prstGeom>
          <a:no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http://localhost:8089/container_profiles</a:t>
            </a:r>
          </a:p>
        </p:txBody>
      </p:sp>
      <p:pic>
        <p:nvPicPr>
          <p:cNvPr id="842" name="Shape 842"/>
          <p:cNvPicPr preferRelativeResize="0"/>
          <p:nvPr/>
        </p:nvPicPr>
        <p:blipFill>
          <a:blip r:embed="rId4">
            <a:alphaModFix/>
          </a:blip>
          <a:stretch>
            <a:fillRect/>
          </a:stretch>
        </p:blipFill>
        <p:spPr>
          <a:xfrm>
            <a:off x="2504787" y="1093400"/>
            <a:ext cx="4017674" cy="33525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6" name="Shape 846"/>
        <p:cNvGrpSpPr/>
        <p:nvPr/>
      </p:nvGrpSpPr>
      <p:grpSpPr>
        <a:xfrm>
          <a:off x="0" y="0"/>
          <a:ext cx="0" cy="0"/>
          <a:chOff x="0" y="0"/>
          <a:chExt cx="0" cy="0"/>
        </a:xfrm>
      </p:grpSpPr>
      <p:sp>
        <p:nvSpPr>
          <p:cNvPr id="847" name="Shape 84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48" name="Shape 848"/>
          <p:cNvSpPr txBox="1"/>
          <p:nvPr/>
        </p:nvSpPr>
        <p:spPr>
          <a:xfrm>
            <a:off x="1236150" y="3806575"/>
            <a:ext cx="6865500" cy="5217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Don’t hate us: you </a:t>
            </a:r>
            <a:r>
              <a:rPr lang="en" sz="1800" u="sng">
                <a:latin typeface="Trebuchet MS"/>
                <a:ea typeface="Trebuchet MS"/>
                <a:cs typeface="Trebuchet MS"/>
                <a:sym typeface="Trebuchet MS"/>
              </a:rPr>
              <a:t>cannot</a:t>
            </a:r>
            <a:r>
              <a:rPr lang="en" sz="1800">
                <a:latin typeface="Trebuchet MS"/>
                <a:ea typeface="Trebuchet MS"/>
                <a:cs typeface="Trebuchet MS"/>
                <a:sym typeface="Trebuchet MS"/>
              </a:rPr>
              <a:t> post multiple records through the GUI</a:t>
            </a:r>
          </a:p>
          <a:p>
            <a:pPr lvl="0" rtl="0" algn="ctr">
              <a:spcBef>
                <a:spcPts val="0"/>
              </a:spcBef>
              <a:buNone/>
            </a:pPr>
            <a:r>
              <a:rPr lang="en" sz="1800">
                <a:latin typeface="Trebuchet MS"/>
                <a:ea typeface="Trebuchet MS"/>
                <a:cs typeface="Trebuchet MS"/>
                <a:sym typeface="Trebuchet MS"/>
              </a:rPr>
              <a:t>This frustrating exercise will save you a month</a:t>
            </a:r>
          </a:p>
          <a:p>
            <a:pPr lvl="0" rtl="0" algn="ctr">
              <a:spcBef>
                <a:spcPts val="0"/>
              </a:spcBef>
              <a:buNone/>
            </a:pPr>
            <a:r>
              <a:rPr lang="en">
                <a:latin typeface="Trebuchet MS"/>
                <a:ea typeface="Trebuchet MS"/>
                <a:cs typeface="Trebuchet MS"/>
                <a:sym typeface="Trebuchet MS"/>
              </a:rPr>
              <a:t>(use your month wisely - take a vacation from ArchivesSpace)</a:t>
            </a:r>
          </a:p>
        </p:txBody>
      </p:sp>
      <p:pic>
        <p:nvPicPr>
          <p:cNvPr id="849" name="Shape 849"/>
          <p:cNvPicPr preferRelativeResize="0"/>
          <p:nvPr/>
        </p:nvPicPr>
        <p:blipFill>
          <a:blip r:embed="rId3">
            <a:alphaModFix/>
          </a:blip>
          <a:stretch>
            <a:fillRect/>
          </a:stretch>
        </p:blipFill>
        <p:spPr>
          <a:xfrm>
            <a:off x="2429762" y="1127375"/>
            <a:ext cx="4478267" cy="2526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3" name="Shape 853"/>
        <p:cNvGrpSpPr/>
        <p:nvPr/>
      </p:nvGrpSpPr>
      <p:grpSpPr>
        <a:xfrm>
          <a:off x="0" y="0"/>
          <a:ext cx="0" cy="0"/>
          <a:chOff x="0" y="0"/>
          <a:chExt cx="0" cy="0"/>
        </a:xfrm>
      </p:grpSpPr>
      <p:pic>
        <p:nvPicPr>
          <p:cNvPr id="854" name="Shape 854"/>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58" name="Shape 858"/>
        <p:cNvGrpSpPr/>
        <p:nvPr/>
      </p:nvGrpSpPr>
      <p:grpSpPr>
        <a:xfrm>
          <a:off x="0" y="0"/>
          <a:ext cx="0" cy="0"/>
          <a:chOff x="0" y="0"/>
          <a:chExt cx="0" cy="0"/>
        </a:xfrm>
      </p:grpSpPr>
      <p:sp>
        <p:nvSpPr>
          <p:cNvPr id="859" name="Shape 85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Container profiles</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3" name="Shape 863"/>
        <p:cNvGrpSpPr/>
        <p:nvPr/>
      </p:nvGrpSpPr>
      <p:grpSpPr>
        <a:xfrm>
          <a:off x="0" y="0"/>
          <a:ext cx="0" cy="0"/>
          <a:chOff x="0" y="0"/>
          <a:chExt cx="0" cy="0"/>
        </a:xfrm>
      </p:grpSpPr>
      <p:sp>
        <p:nvSpPr>
          <p:cNvPr id="864" name="Shape 86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65" name="Shape 865"/>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how do we do that with scripts?</a:t>
            </a:r>
          </a:p>
        </p:txBody>
      </p:sp>
      <p:pic>
        <p:nvPicPr>
          <p:cNvPr id="866" name="Shape 866"/>
          <p:cNvPicPr preferRelativeResize="0"/>
          <p:nvPr/>
        </p:nvPicPr>
        <p:blipFill>
          <a:blip r:embed="rId3">
            <a:alphaModFix/>
          </a:blip>
          <a:stretch>
            <a:fillRect/>
          </a:stretch>
        </p:blipFill>
        <p:spPr>
          <a:xfrm>
            <a:off x="1316103" y="1475550"/>
            <a:ext cx="6511792" cy="1203949"/>
          </a:xfrm>
          <a:prstGeom prst="rect">
            <a:avLst/>
          </a:prstGeom>
          <a:noFill/>
          <a:ln>
            <a:noFill/>
          </a:ln>
        </p:spPr>
      </p:pic>
      <p:sp>
        <p:nvSpPr>
          <p:cNvPr id="867" name="Shape 867"/>
          <p:cNvSpPr/>
          <p:nvPr/>
        </p:nvSpPr>
        <p:spPr>
          <a:xfrm rot="5399129">
            <a:off x="3998083" y="2256899"/>
            <a:ext cx="11844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68" name="Shape 868"/>
          <p:cNvPicPr preferRelativeResize="0"/>
          <p:nvPr/>
        </p:nvPicPr>
        <p:blipFill rotWithShape="1">
          <a:blip r:embed="rId4">
            <a:alphaModFix/>
          </a:blip>
          <a:srcRect b="21550" l="0" r="0" t="7537"/>
          <a:stretch/>
        </p:blipFill>
        <p:spPr>
          <a:xfrm>
            <a:off x="2033600" y="3480999"/>
            <a:ext cx="5076825" cy="12697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2" name="Shape 872"/>
        <p:cNvGrpSpPr/>
        <p:nvPr/>
      </p:nvGrpSpPr>
      <p:grpSpPr>
        <a:xfrm>
          <a:off x="0" y="0"/>
          <a:ext cx="0" cy="0"/>
          <a:chOff x="0" y="0"/>
          <a:chExt cx="0" cy="0"/>
        </a:xfrm>
      </p:grpSpPr>
      <p:sp>
        <p:nvSpPr>
          <p:cNvPr id="873" name="Shape 87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74" name="Shape 874"/>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“Keep it secret, keep it safe.” - Gandalf</a:t>
            </a:r>
          </a:p>
        </p:txBody>
      </p:sp>
      <p:pic>
        <p:nvPicPr>
          <p:cNvPr id="875" name="Shape 875"/>
          <p:cNvPicPr preferRelativeResize="0"/>
          <p:nvPr/>
        </p:nvPicPr>
        <p:blipFill rotWithShape="1">
          <a:blip r:embed="rId3">
            <a:alphaModFix/>
          </a:blip>
          <a:srcRect b="21550" l="0" r="0" t="7537"/>
          <a:stretch/>
        </p:blipFill>
        <p:spPr>
          <a:xfrm>
            <a:off x="2033600" y="1499799"/>
            <a:ext cx="5076825" cy="1269775"/>
          </a:xfrm>
          <a:prstGeom prst="rect">
            <a:avLst/>
          </a:prstGeom>
          <a:noFill/>
          <a:ln>
            <a:noFill/>
          </a:ln>
        </p:spPr>
      </p:pic>
      <p:sp>
        <p:nvSpPr>
          <p:cNvPr id="876" name="Shape 876"/>
          <p:cNvSpPr/>
          <p:nvPr/>
        </p:nvSpPr>
        <p:spPr>
          <a:xfrm rot="5398933">
            <a:off x="4088549" y="2822974"/>
            <a:ext cx="9669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77" name="Shape 877"/>
          <p:cNvPicPr preferRelativeResize="0"/>
          <p:nvPr/>
        </p:nvPicPr>
        <p:blipFill>
          <a:blip r:embed="rId4">
            <a:alphaModFix/>
          </a:blip>
          <a:stretch>
            <a:fillRect/>
          </a:stretch>
        </p:blipFill>
        <p:spPr>
          <a:xfrm>
            <a:off x="152399" y="3882399"/>
            <a:ext cx="8839201" cy="981225"/>
          </a:xfrm>
          <a:prstGeom prst="rect">
            <a:avLst/>
          </a:prstGeom>
          <a:noFill/>
          <a:ln>
            <a:noFill/>
          </a:ln>
        </p:spPr>
      </p:pic>
      <p:sp>
        <p:nvSpPr>
          <p:cNvPr id="878" name="Shape 878"/>
          <p:cNvSpPr txBox="1"/>
          <p:nvPr/>
        </p:nvSpPr>
        <p:spPr>
          <a:xfrm>
            <a:off x="5207900" y="2937800"/>
            <a:ext cx="3551700" cy="708600"/>
          </a:xfrm>
          <a:prstGeom prst="rect">
            <a:avLst/>
          </a:prstGeom>
          <a:noFill/>
          <a:ln>
            <a:noFill/>
          </a:ln>
        </p:spPr>
        <p:txBody>
          <a:bodyPr anchorCtr="0" anchor="t" bIns="91425" lIns="91425" rIns="91425" tIns="91425">
            <a:noAutofit/>
          </a:bodyPr>
          <a:lstStyle/>
          <a:p>
            <a:pPr lvl="0" algn="ctr">
              <a:spcBef>
                <a:spcPts val="0"/>
              </a:spcBef>
              <a:buNone/>
            </a:pPr>
            <a:r>
              <a:rPr i="1" lang="en"/>
              <a:t>T</a:t>
            </a:r>
            <a:r>
              <a:rPr i="1" lang="en"/>
              <a:t>his means no manual authenticating! Learn to script just for that and call it a win!</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82" name="Shape 882"/>
        <p:cNvGrpSpPr/>
        <p:nvPr/>
      </p:nvGrpSpPr>
      <p:grpSpPr>
        <a:xfrm>
          <a:off x="0" y="0"/>
          <a:ext cx="0" cy="0"/>
          <a:chOff x="0" y="0"/>
          <a:chExt cx="0" cy="0"/>
        </a:xfrm>
      </p:grpSpPr>
      <p:cxnSp>
        <p:nvCxnSpPr>
          <p:cNvPr id="883" name="Shape 88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884" name="Shape 88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885" name="Shape 88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886" name="Shape 886"/>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a:t>
            </a:r>
            <a:r>
              <a:rPr lang="en">
                <a:solidFill>
                  <a:schemeClr val="dk2"/>
                </a:solidFill>
                <a:latin typeface="Trebuchet MS"/>
                <a:ea typeface="Trebuchet MS"/>
                <a:cs typeface="Trebuchet MS"/>
                <a:sym typeface="Trebuchet MS"/>
              </a:rPr>
              <a:t>sensitive</a:t>
            </a:r>
            <a:r>
              <a:rPr lang="en">
                <a:solidFill>
                  <a:schemeClr val="dk2"/>
                </a:solidFill>
                <a:latin typeface="Trebuchet MS"/>
                <a:ea typeface="Trebuchet MS"/>
                <a:cs typeface="Trebuchet MS"/>
                <a:sym typeface="Trebuchet MS"/>
              </a:rPr>
              <a:t>!)</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887" name="Shape 887"/>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888" name="Shape 88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889" name="Shape 88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Container Profiles</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3" name="Shape 893"/>
        <p:cNvGrpSpPr/>
        <p:nvPr/>
      </p:nvGrpSpPr>
      <p:grpSpPr>
        <a:xfrm>
          <a:off x="0" y="0"/>
          <a:ext cx="0" cy="0"/>
          <a:chOff x="0" y="0"/>
          <a:chExt cx="0" cy="0"/>
        </a:xfrm>
      </p:grpSpPr>
      <p:sp>
        <p:nvSpPr>
          <p:cNvPr id="894" name="Shape 89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895" name="Shape 895"/>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Ok, so w</a:t>
            </a:r>
            <a:r>
              <a:rPr lang="en"/>
              <a:t>hat is a </a:t>
            </a:r>
            <a:r>
              <a:rPr i="1" lang="en"/>
              <a:t>web</a:t>
            </a:r>
            <a:r>
              <a:rPr lang="en"/>
              <a:t> API?</a:t>
            </a:r>
          </a:p>
        </p:txBody>
      </p:sp>
      <p:sp>
        <p:nvSpPr>
          <p:cNvPr id="148" name="Shape 148"/>
          <p:cNvSpPr txBox="1"/>
          <p:nvPr>
            <p:ph idx="4294967295" type="body"/>
          </p:nvPr>
        </p:nvSpPr>
        <p:spPr>
          <a:xfrm>
            <a:off x="431325" y="1234775"/>
            <a:ext cx="4591800" cy="2835000"/>
          </a:xfrm>
          <a:prstGeom prst="rect">
            <a:avLst/>
          </a:prstGeom>
          <a:ln>
            <a:noFill/>
          </a:ln>
        </p:spPr>
        <p:txBody>
          <a:bodyPr anchorCtr="0" anchor="t" bIns="91425" lIns="91425" rIns="91425" tIns="91425">
            <a:noAutofit/>
          </a:bodyPr>
          <a:lstStyle/>
          <a:p>
            <a:pPr lvl="0" rtl="0">
              <a:spcBef>
                <a:spcPts val="0"/>
              </a:spcBef>
              <a:buNone/>
            </a:pPr>
            <a:r>
              <a:rPr b="1" lang="en" sz="1400">
                <a:solidFill>
                  <a:srgbClr val="000000"/>
                </a:solidFill>
                <a:highlight>
                  <a:srgbClr val="FFFFFF"/>
                </a:highlight>
                <a:latin typeface="Trebuchet MS"/>
                <a:ea typeface="Trebuchet MS"/>
                <a:cs typeface="Trebuchet MS"/>
                <a:sym typeface="Trebuchet MS"/>
              </a:rPr>
              <a:t>Complicated: </a:t>
            </a:r>
            <a:r>
              <a:rPr lang="en" sz="1400">
                <a:solidFill>
                  <a:srgbClr val="000000"/>
                </a:solidFill>
                <a:highlight>
                  <a:srgbClr val="FFFFFF"/>
                </a:highlight>
                <a:latin typeface="Trebuchet MS"/>
                <a:ea typeface="Trebuchet MS"/>
                <a:cs typeface="Trebuchet MS"/>
                <a:sym typeface="Trebuchet MS"/>
              </a:rPr>
              <a:t>A RESTful API is an </a:t>
            </a:r>
            <a:r>
              <a:rPr b="1" lang="en" sz="1400">
                <a:solidFill>
                  <a:srgbClr val="000000"/>
                </a:solidFill>
                <a:highlight>
                  <a:srgbClr val="FFFFFF"/>
                </a:highlight>
                <a:latin typeface="Trebuchet MS"/>
                <a:ea typeface="Trebuchet MS"/>
                <a:cs typeface="Trebuchet MS"/>
                <a:sym typeface="Trebuchet MS"/>
              </a:rPr>
              <a:t>application program interface</a:t>
            </a:r>
            <a:r>
              <a:rPr lang="en" sz="1400">
                <a:solidFill>
                  <a:srgbClr val="000000"/>
                </a:solidFill>
                <a:highlight>
                  <a:srgbClr val="FFFFFF"/>
                </a:highlight>
                <a:latin typeface="Trebuchet MS"/>
                <a:ea typeface="Trebuchet MS"/>
                <a:cs typeface="Trebuchet MS"/>
                <a:sym typeface="Trebuchet MS"/>
              </a:rPr>
              <a:t> (</a:t>
            </a:r>
            <a:r>
              <a:rPr lang="en" sz="1400" u="sng">
                <a:solidFill>
                  <a:srgbClr val="000000"/>
                </a:solidFill>
                <a:highlight>
                  <a:srgbClr val="FFFFFF"/>
                </a:highlight>
                <a:latin typeface="Trebuchet MS"/>
                <a:ea typeface="Trebuchet MS"/>
                <a:cs typeface="Trebuchet MS"/>
                <a:sym typeface="Trebuchet MS"/>
                <a:hlinkClick r:id="rId3"/>
              </a:rPr>
              <a:t>API</a:t>
            </a:r>
            <a:r>
              <a:rPr lang="en" sz="1400">
                <a:solidFill>
                  <a:srgbClr val="000000"/>
                </a:solidFill>
                <a:highlight>
                  <a:srgbClr val="FFFFFF"/>
                </a:highlight>
                <a:latin typeface="Trebuchet MS"/>
                <a:ea typeface="Trebuchet MS"/>
                <a:cs typeface="Trebuchet MS"/>
                <a:sym typeface="Trebuchet MS"/>
              </a:rPr>
              <a:t>) that uses </a:t>
            </a:r>
            <a:r>
              <a:rPr lang="en" sz="1400" u="sng">
                <a:solidFill>
                  <a:srgbClr val="000000"/>
                </a:solidFill>
                <a:highlight>
                  <a:srgbClr val="FFFFFF"/>
                </a:highlight>
                <a:latin typeface="Trebuchet MS"/>
                <a:ea typeface="Trebuchet MS"/>
                <a:cs typeface="Trebuchet MS"/>
                <a:sym typeface="Trebuchet MS"/>
                <a:hlinkClick r:id="rId4"/>
              </a:rPr>
              <a:t>HTTP</a:t>
            </a:r>
            <a:r>
              <a:rPr lang="en" sz="1400">
                <a:solidFill>
                  <a:srgbClr val="000000"/>
                </a:solidFill>
                <a:highlight>
                  <a:srgbClr val="FFFFFF"/>
                </a:highlight>
                <a:latin typeface="Trebuchet MS"/>
                <a:ea typeface="Trebuchet MS"/>
                <a:cs typeface="Trebuchet MS"/>
                <a:sym typeface="Trebuchet MS"/>
              </a:rPr>
              <a:t> requests to GET, PUT, POST and DELETE data.</a:t>
            </a:r>
          </a:p>
          <a:p>
            <a:pPr lvl="0" rtl="0">
              <a:spcBef>
                <a:spcPts val="0"/>
              </a:spcBef>
              <a:buNone/>
            </a:pPr>
            <a:r>
              <a:rPr lang="en" sz="1000">
                <a:solidFill>
                  <a:srgbClr val="000000"/>
                </a:solidFill>
                <a:highlight>
                  <a:srgbClr val="FFFFFF"/>
                </a:highlight>
                <a:latin typeface="Trebuchet MS"/>
                <a:ea typeface="Trebuchet MS"/>
                <a:cs typeface="Trebuchet MS"/>
                <a:sym typeface="Trebuchet MS"/>
              </a:rPr>
              <a:t>For more: </a:t>
            </a:r>
            <a:r>
              <a:rPr lang="en" sz="1000" u="sng">
                <a:solidFill>
                  <a:schemeClr val="hlink"/>
                </a:solidFill>
                <a:highlight>
                  <a:srgbClr val="FFFFFF"/>
                </a:highlight>
                <a:latin typeface="Trebuchet MS"/>
                <a:ea typeface="Trebuchet MS"/>
                <a:cs typeface="Trebuchet MS"/>
                <a:sym typeface="Trebuchet MS"/>
                <a:hlinkClick r:id="rId5"/>
              </a:rPr>
              <a:t>http://searchcloudstorage.techtarget.com/definition/RESTful-API</a:t>
            </a:r>
          </a:p>
        </p:txBody>
      </p:sp>
      <p:sp>
        <p:nvSpPr>
          <p:cNvPr id="149" name="Shape 149"/>
          <p:cNvSpPr txBox="1"/>
          <p:nvPr>
            <p:ph idx="4294967295" type="body"/>
          </p:nvPr>
        </p:nvSpPr>
        <p:spPr>
          <a:xfrm>
            <a:off x="5134225" y="1234775"/>
            <a:ext cx="3698100" cy="1389900"/>
          </a:xfrm>
          <a:prstGeom prst="rect">
            <a:avLst/>
          </a:prstGeom>
        </p:spPr>
        <p:txBody>
          <a:bodyPr anchorCtr="0" anchor="t" bIns="91425" lIns="91425" rIns="91425" tIns="91425">
            <a:noAutofit/>
          </a:bodyPr>
          <a:lstStyle/>
          <a:p>
            <a:pPr lvl="0" rtl="0">
              <a:spcBef>
                <a:spcPts val="0"/>
              </a:spcBef>
              <a:buNone/>
            </a:pPr>
            <a:r>
              <a:rPr b="1" lang="en" sz="1400">
                <a:latin typeface="Trebuchet MS"/>
                <a:ea typeface="Trebuchet MS"/>
                <a:cs typeface="Trebuchet MS"/>
                <a:sym typeface="Trebuchet MS"/>
              </a:rPr>
              <a:t>Simple: </a:t>
            </a:r>
            <a:r>
              <a:rPr lang="en" sz="1400">
                <a:latin typeface="Trebuchet MS"/>
                <a:ea typeface="Trebuchet MS"/>
                <a:cs typeface="Trebuchet MS"/>
                <a:sym typeface="Trebuchet MS"/>
              </a:rPr>
              <a:t>You access it over the web, using URL-like directions, and are limited to 3-4 simple commands or activities.</a:t>
            </a:r>
          </a:p>
          <a:p>
            <a:pPr lvl="0" rtl="0">
              <a:spcBef>
                <a:spcPts val="0"/>
              </a:spcBef>
              <a:buNone/>
            </a:pPr>
            <a:r>
              <a:t/>
            </a:r>
            <a:endParaRPr/>
          </a:p>
        </p:txBody>
      </p:sp>
      <p:sp>
        <p:nvSpPr>
          <p:cNvPr id="150" name="Shape 150"/>
          <p:cNvSpPr txBox="1"/>
          <p:nvPr/>
        </p:nvSpPr>
        <p:spPr>
          <a:xfrm>
            <a:off x="621000" y="2748375"/>
            <a:ext cx="8211300" cy="20946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a:latin typeface="Trebuchet MS"/>
                <a:ea typeface="Trebuchet MS"/>
                <a:cs typeface="Trebuchet MS"/>
                <a:sym typeface="Trebuchet MS"/>
              </a:rPr>
              <a:t>Extra nerdy sidebar:</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Web APIs also come in several flavors, including </a:t>
            </a:r>
            <a:r>
              <a:rPr b="1" lang="en">
                <a:latin typeface="Trebuchet MS"/>
                <a:ea typeface="Trebuchet MS"/>
                <a:cs typeface="Trebuchet MS"/>
                <a:sym typeface="Trebuchet MS"/>
              </a:rPr>
              <a:t>SOAP</a:t>
            </a:r>
            <a:r>
              <a:rPr lang="en">
                <a:latin typeface="Trebuchet MS"/>
                <a:ea typeface="Trebuchet MS"/>
                <a:cs typeface="Trebuchet MS"/>
                <a:sym typeface="Trebuchet MS"/>
              </a:rPr>
              <a:t> and </a:t>
            </a:r>
            <a:r>
              <a:rPr b="1" lang="en">
                <a:latin typeface="Trebuchet MS"/>
                <a:ea typeface="Trebuchet MS"/>
                <a:cs typeface="Trebuchet MS"/>
                <a:sym typeface="Trebuchet MS"/>
              </a:rPr>
              <a:t>REST</a:t>
            </a:r>
            <a:r>
              <a:rPr lang="en">
                <a:latin typeface="Trebuchet MS"/>
                <a:ea typeface="Trebuchet MS"/>
                <a:cs typeface="Trebuchet MS"/>
                <a:sym typeface="Trebuchet MS"/>
              </a:rPr>
              <a:t>.</a:t>
            </a:r>
          </a:p>
          <a:p>
            <a:pPr indent="-228600" lvl="0" marL="457200" rtl="0">
              <a:spcBef>
                <a:spcPts val="0"/>
              </a:spcBef>
              <a:buFont typeface="Trebuchet MS"/>
              <a:buChar char="●"/>
            </a:pPr>
            <a:r>
              <a:rPr lang="en">
                <a:latin typeface="Trebuchet MS"/>
                <a:ea typeface="Trebuchet MS"/>
                <a:cs typeface="Trebuchet MS"/>
                <a:sym typeface="Trebuchet MS"/>
              </a:rPr>
              <a:t>We’re going to be exclusively working with </a:t>
            </a:r>
            <a:r>
              <a:rPr b="1" lang="en">
                <a:latin typeface="Trebuchet MS"/>
                <a:ea typeface="Trebuchet MS"/>
                <a:cs typeface="Trebuchet MS"/>
                <a:sym typeface="Trebuchet MS"/>
              </a:rPr>
              <a:t>RESTful APIs</a:t>
            </a:r>
            <a:r>
              <a:rPr lang="en">
                <a:latin typeface="Trebuchet MS"/>
                <a:ea typeface="Trebuchet MS"/>
                <a:cs typeface="Trebuchet MS"/>
                <a:sym typeface="Trebuchet MS"/>
              </a:rPr>
              <a:t> today, as they’re far more prevalent in archives/libraries technologies.</a:t>
            </a:r>
          </a:p>
          <a:p>
            <a:pPr indent="-228600" lvl="0" marL="457200" rtl="0">
              <a:spcBef>
                <a:spcPts val="0"/>
              </a:spcBef>
              <a:buFont typeface="Trebuchet MS"/>
              <a:buChar char="●"/>
            </a:pPr>
            <a:r>
              <a:rPr lang="en">
                <a:latin typeface="Trebuchet MS"/>
                <a:ea typeface="Trebuchet MS"/>
                <a:cs typeface="Trebuchet MS"/>
                <a:sym typeface="Trebuchet MS"/>
              </a:rPr>
              <a:t>REST stands for </a:t>
            </a:r>
            <a:r>
              <a:rPr b="1" lang="en">
                <a:latin typeface="Trebuchet MS"/>
                <a:ea typeface="Trebuchet MS"/>
                <a:cs typeface="Trebuchet MS"/>
                <a:sym typeface="Trebuchet MS"/>
              </a:rPr>
              <a:t>“representational state transfer”</a:t>
            </a:r>
            <a:r>
              <a:rPr lang="en">
                <a:latin typeface="Trebuchet MS"/>
                <a:ea typeface="Trebuchet MS"/>
                <a:cs typeface="Trebuchet MS"/>
                <a:sym typeface="Trebuchet MS"/>
              </a:rPr>
              <a:t> and was defined in 2000 in a doctoral dissertation by Roy Fielding.</a:t>
            </a:r>
          </a:p>
          <a:p>
            <a:pPr indent="-228600" lvl="0" marL="457200" rtl="0">
              <a:spcBef>
                <a:spcPts val="0"/>
              </a:spcBef>
              <a:buFont typeface="Trebuchet MS"/>
              <a:buChar char="●"/>
            </a:pPr>
            <a:r>
              <a:rPr lang="en">
                <a:latin typeface="Trebuchet MS"/>
                <a:ea typeface="Trebuchet MS"/>
                <a:cs typeface="Trebuchet MS"/>
                <a:sym typeface="Trebuchet MS"/>
              </a:rPr>
              <a:t>REST essentially dictates how an application should be able to </a:t>
            </a:r>
            <a:r>
              <a:rPr b="1" lang="en">
                <a:latin typeface="Trebuchet MS"/>
                <a:ea typeface="Trebuchet MS"/>
                <a:cs typeface="Trebuchet MS"/>
                <a:sym typeface="Trebuchet MS"/>
              </a:rPr>
              <a:t>textually interact</a:t>
            </a:r>
            <a:r>
              <a:rPr lang="en">
                <a:latin typeface="Trebuchet MS"/>
                <a:ea typeface="Trebuchet MS"/>
                <a:cs typeface="Trebuchet MS"/>
                <a:sym typeface="Trebuchet MS"/>
              </a:rPr>
              <a:t> with a web service.</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99" name="Shape 899"/>
        <p:cNvGrpSpPr/>
        <p:nvPr/>
      </p:nvGrpSpPr>
      <p:grpSpPr>
        <a:xfrm>
          <a:off x="0" y="0"/>
          <a:ext cx="0" cy="0"/>
          <a:chOff x="0" y="0"/>
          <a:chExt cx="0" cy="0"/>
        </a:xfrm>
      </p:grpSpPr>
      <p:sp>
        <p:nvSpPr>
          <p:cNvPr id="900" name="Shape 90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Edit barcodes</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4" name="Shape 904"/>
        <p:cNvGrpSpPr/>
        <p:nvPr/>
      </p:nvGrpSpPr>
      <p:grpSpPr>
        <a:xfrm>
          <a:off x="0" y="0"/>
          <a:ext cx="0" cy="0"/>
          <a:chOff x="0" y="0"/>
          <a:chExt cx="0" cy="0"/>
        </a:xfrm>
      </p:grpSpPr>
      <p:sp>
        <p:nvSpPr>
          <p:cNvPr id="905" name="Shape 90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06" name="Shape 906"/>
          <p:cNvSpPr txBox="1"/>
          <p:nvPr/>
        </p:nvSpPr>
        <p:spPr>
          <a:xfrm>
            <a:off x="428000" y="1022875"/>
            <a:ext cx="4110000" cy="38997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Répète: </a:t>
            </a:r>
            <a:r>
              <a:rPr lang="en">
                <a:latin typeface="Trebuchet MS"/>
                <a:ea typeface="Trebuchet MS"/>
                <a:cs typeface="Trebuchet MS"/>
                <a:sym typeface="Trebuchet MS"/>
              </a:rPr>
              <a:t>ASpace offers “container modeling” for the first time in the archives world.</a:t>
            </a:r>
          </a:p>
          <a:p>
            <a:pPr lvl="0" rt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type of box (ex. record carton) in your library gets its own record (a profile), which records its height, width, and depth. </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actual box in your collections </a:t>
            </a:r>
            <a:r>
              <a:rPr i="1" lang="en">
                <a:latin typeface="Trebuchet MS"/>
                <a:ea typeface="Trebuchet MS"/>
                <a:cs typeface="Trebuchet MS"/>
                <a:sym typeface="Trebuchet MS"/>
              </a:rPr>
              <a:t>also </a:t>
            </a:r>
            <a:r>
              <a:rPr lang="en">
                <a:latin typeface="Trebuchet MS"/>
                <a:ea typeface="Trebuchet MS"/>
                <a:cs typeface="Trebuchet MS"/>
                <a:sym typeface="Trebuchet MS"/>
              </a:rPr>
              <a:t>gets a record, and this is called a top container. Simply put, this is the thing you put a number on: Box 1.</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your </a:t>
            </a:r>
            <a:r>
              <a:rPr lang="en">
                <a:latin typeface="Trebuchet MS"/>
                <a:ea typeface="Trebuchet MS"/>
                <a:cs typeface="Trebuchet MS"/>
                <a:sym typeface="Trebuchet MS"/>
              </a:rPr>
              <a:t>archives</a:t>
            </a:r>
            <a:r>
              <a:rPr lang="en">
                <a:latin typeface="Trebuchet MS"/>
                <a:ea typeface="Trebuchet MS"/>
                <a:cs typeface="Trebuchet MS"/>
                <a:sym typeface="Trebuchet MS"/>
              </a:rPr>
              <a:t> might have hundreds or thousands of boxes called “Box 1”</a:t>
            </a:r>
          </a:p>
          <a:p>
            <a:pPr lv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Barcodes make that sane for AS. Hence, AS 1.5 requires some sort of unique code in every top container record.</a:t>
            </a:r>
          </a:p>
        </p:txBody>
      </p:sp>
      <p:pic>
        <p:nvPicPr>
          <p:cNvPr id="907" name="Shape 907"/>
          <p:cNvPicPr preferRelativeResize="0"/>
          <p:nvPr/>
        </p:nvPicPr>
        <p:blipFill>
          <a:blip r:embed="rId3">
            <a:alphaModFix/>
          </a:blip>
          <a:stretch>
            <a:fillRect/>
          </a:stretch>
        </p:blipFill>
        <p:spPr>
          <a:xfrm>
            <a:off x="4538000" y="1565937"/>
            <a:ext cx="4301199" cy="2011615"/>
          </a:xfrm>
          <a:prstGeom prst="rect">
            <a:avLst/>
          </a:prstGeom>
          <a:noFill/>
          <a:ln cap="flat" cmpd="sng" w="9525">
            <a:solidFill>
              <a:srgbClr val="CCCCCC"/>
            </a:solidFill>
            <a:prstDash val="solid"/>
            <a:round/>
            <a:headEnd len="med" w="med" type="none"/>
            <a:tailEnd len="med" w="med" type="none"/>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1" name="Shape 911"/>
        <p:cNvGrpSpPr/>
        <p:nvPr/>
      </p:nvGrpSpPr>
      <p:grpSpPr>
        <a:xfrm>
          <a:off x="0" y="0"/>
          <a:ext cx="0" cy="0"/>
          <a:chOff x="0" y="0"/>
          <a:chExt cx="0" cy="0"/>
        </a:xfrm>
      </p:grpSpPr>
      <p:sp>
        <p:nvSpPr>
          <p:cNvPr id="912" name="Shape 91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13" name="Shape 913"/>
          <p:cNvSpPr txBox="1"/>
          <p:nvPr/>
        </p:nvSpPr>
        <p:spPr>
          <a:xfrm>
            <a:off x="374100" y="1022875"/>
            <a:ext cx="8395800" cy="394200"/>
          </a:xfrm>
          <a:prstGeom prst="rect">
            <a:avLst/>
          </a:prstGeom>
          <a:noFill/>
          <a:ln>
            <a:noFill/>
          </a:ln>
        </p:spPr>
        <p:txBody>
          <a:bodyPr anchorCtr="0" anchor="t" bIns="91425" lIns="91425" rIns="91425" tIns="91425">
            <a:noAutofit/>
          </a:bodyPr>
          <a:lstStyle/>
          <a:p>
            <a:pPr lvl="0" algn="ctr">
              <a:spcBef>
                <a:spcPts val="0"/>
              </a:spcBef>
              <a:buNone/>
            </a:pPr>
            <a:r>
              <a:rPr lang="en">
                <a:highlight>
                  <a:srgbClr val="FFFFFF"/>
                </a:highlight>
                <a:latin typeface="Trebuchet MS"/>
                <a:ea typeface="Trebuchet MS"/>
                <a:cs typeface="Trebuchet MS"/>
                <a:sym typeface="Trebuchet MS"/>
              </a:rPr>
              <a:t>Every marathon runner and every top_container must have a unique ID to participate.</a:t>
            </a:r>
          </a:p>
          <a:p>
            <a:pPr lvl="0" rtl="0">
              <a:spcBef>
                <a:spcPts val="0"/>
              </a:spcBef>
              <a:buNone/>
            </a:pPr>
            <a:r>
              <a:t/>
            </a:r>
            <a:endParaRPr>
              <a:highlight>
                <a:srgbClr val="FFFFFF"/>
              </a:highlight>
              <a:latin typeface="Trebuchet MS"/>
              <a:ea typeface="Trebuchet MS"/>
              <a:cs typeface="Trebuchet MS"/>
              <a:sym typeface="Trebuchet MS"/>
            </a:endParaRPr>
          </a:p>
        </p:txBody>
      </p:sp>
      <p:pic>
        <p:nvPicPr>
          <p:cNvPr descr="2014TCSNYCM_Transportation-to-the-Start-page.jpg" id="914" name="Shape 914"/>
          <p:cNvPicPr preferRelativeResize="0"/>
          <p:nvPr/>
        </p:nvPicPr>
        <p:blipFill>
          <a:blip r:embed="rId3">
            <a:alphaModFix/>
          </a:blip>
          <a:stretch>
            <a:fillRect/>
          </a:stretch>
        </p:blipFill>
        <p:spPr>
          <a:xfrm>
            <a:off x="1556692" y="1493275"/>
            <a:ext cx="6030614" cy="34216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8" name="Shape 918"/>
        <p:cNvGrpSpPr/>
        <p:nvPr/>
      </p:nvGrpSpPr>
      <p:grpSpPr>
        <a:xfrm>
          <a:off x="0" y="0"/>
          <a:ext cx="0" cy="0"/>
          <a:chOff x="0" y="0"/>
          <a:chExt cx="0" cy="0"/>
        </a:xfrm>
      </p:grpSpPr>
      <p:sp>
        <p:nvSpPr>
          <p:cNvPr id="919" name="Shape 91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20" name="Shape 920"/>
          <p:cNvSpPr txBox="1"/>
          <p:nvPr/>
        </p:nvSpPr>
        <p:spPr>
          <a:xfrm>
            <a:off x="374100" y="1327675"/>
            <a:ext cx="8395800" cy="3657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back to ASpace in your browser (</a:t>
            </a:r>
            <a:r>
              <a:rPr lang="en" sz="1800" u="sng">
                <a:solidFill>
                  <a:schemeClr val="hlink"/>
                </a:solidFill>
                <a:highlight>
                  <a:srgbClr val="FFFFFF"/>
                </a:highlight>
                <a:latin typeface="Trebuchet MS"/>
                <a:ea typeface="Trebuchet MS"/>
                <a:cs typeface="Trebuchet MS"/>
                <a:sym typeface="Trebuchet MS"/>
                <a:hlinkClick r:id="rId3"/>
              </a:rPr>
              <a:t>http://localhost:8080</a:t>
            </a:r>
            <a:r>
              <a:rPr lang="en" sz="1800">
                <a:highlight>
                  <a:srgbClr val="FFFFFF"/>
                </a:highlight>
                <a:latin typeface="Trebuchet MS"/>
                <a:ea typeface="Trebuchet MS"/>
                <a:cs typeface="Trebuchet MS"/>
                <a:sym typeface="Trebuchet MS"/>
              </a:rPr>
              <a:t>)</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Browse &gt; Resources &gt; Gérard Defaux papers &gt; View &gt; expand Research Materials &gt; click on any file &gt; scroll down to Instances &gt; see fake barcode</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These are the barcodes generated by the barcoder plugin. Hopkins has thousands of them.</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to our </a:t>
            </a:r>
            <a:r>
              <a:rPr lang="en" sz="1800" u="sng">
                <a:solidFill>
                  <a:schemeClr val="hlink"/>
                </a:solidFill>
                <a:highlight>
                  <a:srgbClr val="FFFFFF"/>
                </a:highlight>
                <a:latin typeface="Trebuchet MS"/>
                <a:ea typeface="Trebuchet MS"/>
                <a:cs typeface="Trebuchet MS"/>
                <a:sym typeface="Trebuchet MS"/>
                <a:hlinkClick r:id="rId4"/>
              </a:rPr>
              <a:t>GitHub</a:t>
            </a:r>
            <a:r>
              <a:rPr lang="en" sz="1800">
                <a:highlight>
                  <a:srgbClr val="FFFFFF"/>
                </a:highlight>
                <a:latin typeface="Trebuchet MS"/>
                <a:ea typeface="Trebuchet MS"/>
                <a:cs typeface="Trebuchet MS"/>
                <a:sym typeface="Trebuchet MS"/>
              </a:rPr>
              <a:t> and look at </a:t>
            </a:r>
            <a:r>
              <a:rPr i="1" lang="en" sz="1800">
                <a:highlight>
                  <a:srgbClr val="FFFFFF"/>
                </a:highlight>
                <a:latin typeface="Trebuchet MS"/>
                <a:ea typeface="Trebuchet MS"/>
                <a:cs typeface="Trebuchet MS"/>
                <a:sym typeface="Trebuchet MS"/>
              </a:rPr>
              <a:t>barcodes.csv</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4" name="Shape 924"/>
        <p:cNvGrpSpPr/>
        <p:nvPr/>
      </p:nvGrpSpPr>
      <p:grpSpPr>
        <a:xfrm>
          <a:off x="0" y="0"/>
          <a:ext cx="0" cy="0"/>
          <a:chOff x="0" y="0"/>
          <a:chExt cx="0" cy="0"/>
        </a:xfrm>
      </p:grpSpPr>
      <p:sp>
        <p:nvSpPr>
          <p:cNvPr id="925" name="Shape 92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26" name="Shape 926"/>
          <p:cNvSpPr txBox="1"/>
          <p:nvPr/>
        </p:nvSpPr>
        <p:spPr>
          <a:xfrm>
            <a:off x="374100" y="1022875"/>
            <a:ext cx="8395800" cy="36579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If you’re in ASpace, you will have some version of this problem, which is why we’re featuring it.</a:t>
            </a:r>
          </a:p>
          <a:p>
            <a:pPr lvl="0" rtl="0" algn="ctr">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Your top containers might: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barcodes already! Well, this is still a lesson in editing records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“faux codes,” like the ones in the AS vagrant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nothing, and you have no idea where to start. We’ll have to refer you to the </a:t>
            </a:r>
            <a:r>
              <a:rPr lang="en" u="sng">
                <a:solidFill>
                  <a:schemeClr val="hlink"/>
                </a:solidFill>
                <a:highlight>
                  <a:srgbClr val="FFFFFF"/>
                </a:highlight>
                <a:latin typeface="Trebuchet MS"/>
                <a:ea typeface="Trebuchet MS"/>
                <a:cs typeface="Trebuchet MS"/>
                <a:sym typeface="Trebuchet MS"/>
                <a:hlinkClick r:id="rId3"/>
              </a:rPr>
              <a:t>AS 1.5 instructions</a:t>
            </a:r>
            <a:r>
              <a:rPr lang="en">
                <a:highlight>
                  <a:srgbClr val="FFFFFF"/>
                </a:highlight>
                <a:latin typeface="Trebuchet MS"/>
                <a:ea typeface="Trebuchet MS"/>
                <a:cs typeface="Trebuchet MS"/>
                <a:sym typeface="Trebuchet MS"/>
              </a:rPr>
              <a:t> and </a:t>
            </a:r>
            <a:r>
              <a:rPr lang="en" u="sng">
                <a:solidFill>
                  <a:schemeClr val="hlink"/>
                </a:solidFill>
                <a:highlight>
                  <a:srgbClr val="FFFFFF"/>
                </a:highlight>
                <a:latin typeface="Trebuchet MS"/>
                <a:ea typeface="Trebuchet MS"/>
                <a:cs typeface="Trebuchet MS"/>
                <a:sym typeface="Trebuchet MS"/>
                <a:hlinkClick r:id="rId4"/>
              </a:rPr>
              <a:t>this plugin</a:t>
            </a:r>
            <a:r>
              <a:rPr lang="en">
                <a:highlight>
                  <a:srgbClr val="FFFFFF"/>
                </a:highlight>
                <a:latin typeface="Trebuchet MS"/>
                <a:ea typeface="Trebuchet MS"/>
                <a:cs typeface="Trebuchet MS"/>
                <a:sym typeface="Trebuchet MS"/>
              </a:rPr>
              <a:t> by Chris Fitzpatrick</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So let’s fix our problem and imagine it working at scale.</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30" name="Shape 930"/>
        <p:cNvGrpSpPr/>
        <p:nvPr/>
      </p:nvGrpSpPr>
      <p:grpSpPr>
        <a:xfrm>
          <a:off x="0" y="0"/>
          <a:ext cx="0" cy="0"/>
          <a:chOff x="0" y="0"/>
          <a:chExt cx="0" cy="0"/>
        </a:xfrm>
      </p:grpSpPr>
      <p:cxnSp>
        <p:nvCxnSpPr>
          <p:cNvPr id="931" name="Shape 93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932" name="Shape 93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933" name="Shape 93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934" name="Shape 934"/>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935" name="Shape 935"/>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936" name="Shape 936"/>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37" name="Shape 93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a:t>
            </a:r>
            <a:r>
              <a:rPr lang="en">
                <a:solidFill>
                  <a:srgbClr val="FFFFFF"/>
                </a:solidFill>
              </a:rPr>
              <a:t>Edit barcodes</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1" name="Shape 941"/>
        <p:cNvGrpSpPr/>
        <p:nvPr/>
      </p:nvGrpSpPr>
      <p:grpSpPr>
        <a:xfrm>
          <a:off x="0" y="0"/>
          <a:ext cx="0" cy="0"/>
          <a:chOff x="0" y="0"/>
          <a:chExt cx="0" cy="0"/>
        </a:xfrm>
      </p:grpSpPr>
      <p:sp>
        <p:nvSpPr>
          <p:cNvPr id="942" name="Shape 94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943" name="Shape 943"/>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47" name="Shape 947"/>
        <p:cNvGrpSpPr/>
        <p:nvPr/>
      </p:nvGrpSpPr>
      <p:grpSpPr>
        <a:xfrm>
          <a:off x="0" y="0"/>
          <a:ext cx="0" cy="0"/>
          <a:chOff x="0" y="0"/>
          <a:chExt cx="0" cy="0"/>
        </a:xfrm>
      </p:grpSpPr>
      <p:sp>
        <p:nvSpPr>
          <p:cNvPr id="948" name="Shape 94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Link profiles</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2" name="Shape 952"/>
        <p:cNvGrpSpPr/>
        <p:nvPr/>
      </p:nvGrpSpPr>
      <p:grpSpPr>
        <a:xfrm>
          <a:off x="0" y="0"/>
          <a:ext cx="0" cy="0"/>
          <a:chOff x="0" y="0"/>
          <a:chExt cx="0" cy="0"/>
        </a:xfrm>
      </p:grpSpPr>
      <p:sp>
        <p:nvSpPr>
          <p:cNvPr id="953" name="Shape 95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Linking profiles to containers</a:t>
            </a:r>
          </a:p>
        </p:txBody>
      </p:sp>
      <p:sp>
        <p:nvSpPr>
          <p:cNvPr id="954" name="Shape 954"/>
          <p:cNvSpPr/>
          <p:nvPr/>
        </p:nvSpPr>
        <p:spPr>
          <a:xfrm>
            <a:off x="986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latin typeface="Trebuchet MS"/>
              <a:ea typeface="Trebuchet MS"/>
              <a:cs typeface="Trebuchet MS"/>
              <a:sym typeface="Trebuchet MS"/>
            </a:endParaRPr>
          </a:p>
        </p:txBody>
      </p:sp>
      <p:sp>
        <p:nvSpPr>
          <p:cNvPr id="955" name="Shape 955"/>
          <p:cNvSpPr txBox="1"/>
          <p:nvPr/>
        </p:nvSpPr>
        <p:spPr>
          <a:xfrm>
            <a:off x="1266225" y="2104550"/>
            <a:ext cx="1895100" cy="5064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Container Profiles</a:t>
            </a:r>
          </a:p>
        </p:txBody>
      </p:sp>
      <p:sp>
        <p:nvSpPr>
          <p:cNvPr id="956" name="Shape 956"/>
          <p:cNvSpPr/>
          <p:nvPr/>
        </p:nvSpPr>
        <p:spPr>
          <a:xfrm>
            <a:off x="5558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957" name="Shape 957"/>
          <p:cNvSpPr txBox="1"/>
          <p:nvPr/>
        </p:nvSpPr>
        <p:spPr>
          <a:xfrm>
            <a:off x="5838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Top_Containers</a:t>
            </a:r>
          </a:p>
        </p:txBody>
      </p:sp>
      <p:sp>
        <p:nvSpPr>
          <p:cNvPr id="958" name="Shape 958"/>
          <p:cNvSpPr/>
          <p:nvPr/>
        </p:nvSpPr>
        <p:spPr>
          <a:xfrm>
            <a:off x="3842350" y="2008500"/>
            <a:ext cx="1242600" cy="506400"/>
          </a:xfrm>
          <a:prstGeom prst="leftRightArrow">
            <a:avLst>
              <a:gd fmla="val 50000" name="adj1"/>
              <a:gd fmla="val 50000" name="adj2"/>
            </a:avLst>
          </a:prstGeom>
          <a:noFill/>
          <a:ln cap="flat" cmpd="sng" w="9525">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62" name="Shape 962"/>
        <p:cNvGrpSpPr/>
        <p:nvPr/>
      </p:nvGrpSpPr>
      <p:grpSpPr>
        <a:xfrm>
          <a:off x="0" y="0"/>
          <a:ext cx="0" cy="0"/>
          <a:chOff x="0" y="0"/>
          <a:chExt cx="0" cy="0"/>
        </a:xfrm>
      </p:grpSpPr>
      <p:sp>
        <p:nvSpPr>
          <p:cNvPr id="963" name="Shape 963"/>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t>
            </a:r>
            <a:r>
              <a:rPr lang="en">
                <a:solidFill>
                  <a:schemeClr val="dk2"/>
                </a:solidFill>
                <a:highlight>
                  <a:srgbClr val="D0E0E3"/>
                </a:highlight>
                <a:latin typeface="Consolas"/>
                <a:ea typeface="Consolas"/>
                <a:cs typeface="Consolas"/>
                <a:sym typeface="Consolas"/>
              </a:rPr>
              <a:t>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64" name="Shape 96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65" name="Shape 96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Vocabulary pitstop:</a:t>
            </a:r>
            <a:br>
              <a:rPr lang="en">
                <a:solidFill>
                  <a:srgbClr val="FFFFFF"/>
                </a:solidFill>
              </a:rPr>
            </a:br>
            <a:r>
              <a:rPr lang="en">
                <a:solidFill>
                  <a:srgbClr val="FFFFFF"/>
                </a:solidFill>
              </a:rPr>
              <a:t>API Terms</a:t>
            </a:r>
          </a:p>
        </p:txBody>
      </p:sp>
      <p:sp>
        <p:nvSpPr>
          <p:cNvPr id="156" name="Shape 156"/>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GET</a:t>
            </a:r>
            <a:r>
              <a:rPr lang="en" sz="1600">
                <a:solidFill>
                  <a:srgbClr val="FFFFFF"/>
                </a:solidFill>
                <a:latin typeface="Trebuchet MS"/>
                <a:ea typeface="Trebuchet MS"/>
                <a:cs typeface="Trebuchet MS"/>
                <a:sym typeface="Trebuchet MS"/>
              </a:rPr>
              <a:t>, </a:t>
            </a:r>
            <a:r>
              <a:rPr b="1" lang="en" sz="1600">
                <a:solidFill>
                  <a:srgbClr val="FFFFFF"/>
                </a:solidFill>
                <a:latin typeface="Trebuchet MS"/>
                <a:ea typeface="Trebuchet MS"/>
                <a:cs typeface="Trebuchet MS"/>
                <a:sym typeface="Trebuchet MS"/>
              </a:rPr>
              <a:t>POST</a:t>
            </a:r>
            <a:r>
              <a:rPr lang="en" sz="1600">
                <a:solidFill>
                  <a:srgbClr val="FFFFFF"/>
                </a:solidFill>
                <a:latin typeface="Trebuchet MS"/>
                <a:ea typeface="Trebuchet MS"/>
                <a:cs typeface="Trebuchet MS"/>
                <a:sym typeface="Trebuchet MS"/>
              </a:rPr>
              <a:t>, and </a:t>
            </a:r>
            <a:r>
              <a:rPr b="1" lang="en" sz="1600">
                <a:solidFill>
                  <a:srgbClr val="FFFFFF"/>
                </a:solidFill>
                <a:latin typeface="Trebuchet MS"/>
                <a:ea typeface="Trebuchet MS"/>
                <a:cs typeface="Trebuchet MS"/>
                <a:sym typeface="Trebuchet MS"/>
              </a:rPr>
              <a:t>DELETE </a:t>
            </a:r>
            <a:r>
              <a:rPr lang="en" sz="1600">
                <a:solidFill>
                  <a:srgbClr val="FFFFFF"/>
                </a:solidFill>
                <a:latin typeface="Trebuchet MS"/>
                <a:ea typeface="Trebuchet MS"/>
                <a:cs typeface="Trebuchet MS"/>
                <a:sym typeface="Trebuchet MS"/>
              </a:rPr>
              <a:t>are the three cornerstone commands for a RESTful API</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We will use these terms throughout</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Think of them as View, Save, and of course, Delete</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All APIs allow GETs, some let you POST, and few allow you to Delete</a:t>
            </a:r>
          </a:p>
          <a:p>
            <a:pPr indent="-330200" lvl="1" marL="9144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ASpace does all three, but allows you to tailor permissions for each</a:t>
            </a:r>
          </a:p>
          <a:p>
            <a:pPr lvl="0" rtl="0">
              <a:lnSpc>
                <a:spcPct val="115000"/>
              </a:lnSpc>
              <a:spcBef>
                <a:spcPts val="0"/>
              </a:spcBef>
              <a:buNone/>
            </a:pPr>
            <a:r>
              <a:t/>
            </a:r>
            <a:endParaRPr sz="1600">
              <a:latin typeface="Trebuchet MS"/>
              <a:ea typeface="Trebuchet MS"/>
              <a:cs typeface="Trebuchet MS"/>
              <a:sym typeface="Trebuchet M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9" name="Shape 969"/>
        <p:cNvGrpSpPr/>
        <p:nvPr/>
      </p:nvGrpSpPr>
      <p:grpSpPr>
        <a:xfrm>
          <a:off x="0" y="0"/>
          <a:ext cx="0" cy="0"/>
          <a:chOff x="0" y="0"/>
          <a:chExt cx="0" cy="0"/>
        </a:xfrm>
      </p:grpSpPr>
      <p:sp>
        <p:nvSpPr>
          <p:cNvPr id="970" name="Shape 970"/>
          <p:cNvSpPr txBox="1"/>
          <p:nvPr/>
        </p:nvSpPr>
        <p:spPr>
          <a:xfrm>
            <a:off x="348375" y="988325"/>
            <a:ext cx="8190300" cy="508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971" name="Shape 971"/>
          <p:cNvSpPr txBox="1"/>
          <p:nvPr/>
        </p:nvSpPr>
        <p:spPr>
          <a:xfrm>
            <a:off x="453500" y="1378825"/>
            <a:ext cx="4233600" cy="334200"/>
          </a:xfrm>
          <a:prstGeom prst="rect">
            <a:avLst/>
          </a:prstGeom>
          <a:noFill/>
          <a:ln>
            <a:noFill/>
          </a:ln>
        </p:spPr>
        <p:txBody>
          <a:bodyPr anchorCtr="0" anchor="t" bIns="91425" lIns="91425" rIns="91425" tIns="91425">
            <a:noAutofit/>
          </a:bodyPr>
          <a:lstStyle/>
          <a:p>
            <a:pPr lvl="0" rtl="0">
              <a:spcBef>
                <a:spcPts val="0"/>
              </a:spcBef>
              <a:buNone/>
            </a:pPr>
            <a:r>
              <a:rPr lang="en">
                <a:solidFill>
                  <a:srgbClr val="6AA84F"/>
                </a:solidFill>
                <a:latin typeface="Trebuchet MS"/>
                <a:ea typeface="Trebuchet MS"/>
                <a:cs typeface="Trebuchet MS"/>
                <a:sym typeface="Trebuchet MS"/>
              </a:rPr>
              <a:t>View a resource record for its resource number:</a:t>
            </a:r>
          </a:p>
        </p:txBody>
      </p:sp>
      <p:sp>
        <p:nvSpPr>
          <p:cNvPr id="972" name="Shape 972"/>
          <p:cNvSpPr txBox="1"/>
          <p:nvPr/>
        </p:nvSpPr>
        <p:spPr>
          <a:xfrm>
            <a:off x="4590399" y="1378825"/>
            <a:ext cx="4233600" cy="2646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Trebuchet MS"/>
                <a:ea typeface="Trebuchet MS"/>
                <a:cs typeface="Trebuchet MS"/>
                <a:sym typeface="Trebuchet MS"/>
              </a:rPr>
              <a:t>View a container profile for its profile number:</a:t>
            </a:r>
          </a:p>
        </p:txBody>
      </p:sp>
      <p:sp>
        <p:nvSpPr>
          <p:cNvPr id="973" name="Shape 973"/>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pic>
        <p:nvPicPr>
          <p:cNvPr id="974" name="Shape 974"/>
          <p:cNvPicPr preferRelativeResize="0"/>
          <p:nvPr/>
        </p:nvPicPr>
        <p:blipFill>
          <a:blip r:embed="rId3">
            <a:alphaModFix/>
          </a:blip>
          <a:stretch>
            <a:fillRect/>
          </a:stretch>
        </p:blipFill>
        <p:spPr>
          <a:xfrm>
            <a:off x="152400" y="1865425"/>
            <a:ext cx="4361817" cy="3125674"/>
          </a:xfrm>
          <a:prstGeom prst="rect">
            <a:avLst/>
          </a:prstGeom>
          <a:noFill/>
          <a:ln>
            <a:noFill/>
          </a:ln>
        </p:spPr>
      </p:pic>
      <p:pic>
        <p:nvPicPr>
          <p:cNvPr id="975" name="Shape 975"/>
          <p:cNvPicPr preferRelativeResize="0"/>
          <p:nvPr/>
        </p:nvPicPr>
        <p:blipFill>
          <a:blip r:embed="rId4">
            <a:alphaModFix/>
          </a:blip>
          <a:stretch>
            <a:fillRect/>
          </a:stretch>
        </p:blipFill>
        <p:spPr>
          <a:xfrm>
            <a:off x="4666617" y="1865425"/>
            <a:ext cx="4324982" cy="252343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79" name="Shape 979"/>
        <p:cNvGrpSpPr/>
        <p:nvPr/>
      </p:nvGrpSpPr>
      <p:grpSpPr>
        <a:xfrm>
          <a:off x="0" y="0"/>
          <a:ext cx="0" cy="0"/>
          <a:chOff x="0" y="0"/>
          <a:chExt cx="0" cy="0"/>
        </a:xfrm>
      </p:grpSpPr>
      <p:sp>
        <p:nvSpPr>
          <p:cNvPr id="980" name="Shape 980"/>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81" name="Shape 981"/>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82" name="Shape 98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6" name="Shape 986"/>
        <p:cNvGrpSpPr/>
        <p:nvPr/>
      </p:nvGrpSpPr>
      <p:grpSpPr>
        <a:xfrm>
          <a:off x="0" y="0"/>
          <a:ext cx="0" cy="0"/>
          <a:chOff x="0" y="0"/>
          <a:chExt cx="0" cy="0"/>
        </a:xfrm>
      </p:grpSpPr>
      <p:sp>
        <p:nvSpPr>
          <p:cNvPr id="987" name="Shape 98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You did it!</a:t>
            </a:r>
          </a:p>
        </p:txBody>
      </p:sp>
      <p:sp>
        <p:nvSpPr>
          <p:cNvPr id="988" name="Shape 988"/>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strike="sngStrike">
                <a:solidFill>
                  <a:schemeClr val="dk2"/>
                </a:solidFill>
                <a:latin typeface="Trebuchet MS"/>
                <a:ea typeface="Trebuchet MS"/>
                <a:cs typeface="Trebuchet MS"/>
                <a:sym typeface="Trebuchet MS"/>
              </a:rPr>
              <a:t>Now that we have container profiles, we need to link them to </a:t>
            </a:r>
            <a:r>
              <a:rPr i="1" lang="en" strike="sngStrike">
                <a:solidFill>
                  <a:schemeClr val="dk2"/>
                </a:solidFill>
                <a:latin typeface="Trebuchet MS"/>
                <a:ea typeface="Trebuchet MS"/>
                <a:cs typeface="Trebuchet MS"/>
                <a:sym typeface="Trebuchet MS"/>
              </a:rPr>
              <a:t>actual </a:t>
            </a:r>
            <a:r>
              <a:rPr b="1" lang="en" strike="sngStrike">
                <a:solidFill>
                  <a:schemeClr val="dk2"/>
                </a:solidFill>
                <a:latin typeface="Trebuchet MS"/>
                <a:ea typeface="Trebuchet MS"/>
                <a:cs typeface="Trebuchet MS"/>
                <a:sym typeface="Trebuchet MS"/>
              </a:rPr>
              <a:t>top containers</a:t>
            </a: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p:txBody>
      </p:sp>
      <p:pic>
        <p:nvPicPr>
          <p:cNvPr descr="giphy-downsized.gif" id="989" name="Shape 989"/>
          <p:cNvPicPr preferRelativeResize="0"/>
          <p:nvPr/>
        </p:nvPicPr>
        <p:blipFill>
          <a:blip r:embed="rId3">
            <a:alphaModFix/>
          </a:blip>
          <a:stretch>
            <a:fillRect/>
          </a:stretch>
        </p:blipFill>
        <p:spPr>
          <a:xfrm>
            <a:off x="2905125" y="3060125"/>
            <a:ext cx="3333750" cy="1905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3" name="Shape 993"/>
        <p:cNvGrpSpPr/>
        <p:nvPr/>
      </p:nvGrpSpPr>
      <p:grpSpPr>
        <a:xfrm>
          <a:off x="0" y="0"/>
          <a:ext cx="0" cy="0"/>
          <a:chOff x="0" y="0"/>
          <a:chExt cx="0" cy="0"/>
        </a:xfrm>
      </p:grpSpPr>
      <p:sp>
        <p:nvSpPr>
          <p:cNvPr id="994" name="Shape 99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98" name="Shape 998"/>
        <p:cNvGrpSpPr/>
        <p:nvPr/>
      </p:nvGrpSpPr>
      <p:grpSpPr>
        <a:xfrm>
          <a:off x="0" y="0"/>
          <a:ext cx="0" cy="0"/>
          <a:chOff x="0" y="0"/>
          <a:chExt cx="0" cy="0"/>
        </a:xfrm>
      </p:grpSpPr>
      <p:sp>
        <p:nvSpPr>
          <p:cNvPr id="999" name="Shape 99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and </a:t>
            </a:r>
            <a:r>
              <a:rPr lang="en">
                <a:solidFill>
                  <a:srgbClr val="FFFFFF"/>
                </a:solidFill>
              </a:rPr>
              <a:t>POST across two applications with Python</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 name="Shape 1003"/>
        <p:cNvGrpSpPr/>
        <p:nvPr/>
      </p:nvGrpSpPr>
      <p:grpSpPr>
        <a:xfrm>
          <a:off x="0" y="0"/>
          <a:ext cx="0" cy="0"/>
          <a:chOff x="0" y="0"/>
          <a:chExt cx="0" cy="0"/>
        </a:xfrm>
      </p:grpSpPr>
      <p:sp>
        <p:nvSpPr>
          <p:cNvPr id="1004" name="Shape 100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05" name="Shape 1005"/>
          <p:cNvSpPr txBox="1"/>
          <p:nvPr/>
        </p:nvSpPr>
        <p:spPr>
          <a:xfrm>
            <a:off x="240950" y="914400"/>
            <a:ext cx="8294400" cy="18186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Scenario: As your university’s web archivist, you wish to make your Archive-It web crawls accessible to users who access your collections via ArchivesSpace without having to individually create digital objects every time you run a new Archive-It crawl.</a:t>
            </a:r>
          </a:p>
        </p:txBody>
      </p:sp>
      <p:pic>
        <p:nvPicPr>
          <p:cNvPr id="1006" name="Shape 1006"/>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07" name="Shape 1007"/>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08" name="Shape 1008"/>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2" name="Shape 1012"/>
        <p:cNvGrpSpPr/>
        <p:nvPr/>
      </p:nvGrpSpPr>
      <p:grpSpPr>
        <a:xfrm>
          <a:off x="0" y="0"/>
          <a:ext cx="0" cy="0"/>
          <a:chOff x="0" y="0"/>
          <a:chExt cx="0" cy="0"/>
        </a:xfrm>
      </p:grpSpPr>
      <p:sp>
        <p:nvSpPr>
          <p:cNvPr id="1013" name="Shape 101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14" name="Shape 1014"/>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15" name="Shape 1015"/>
          <p:cNvSpPr txBox="1"/>
          <p:nvPr/>
        </p:nvSpPr>
        <p:spPr>
          <a:xfrm>
            <a:off x="303300" y="1251100"/>
            <a:ext cx="6583500" cy="3438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en" sz="1800"/>
              <a:t>In ArchivesSpace, navigate to the “Records of the Johns Hopkins University Library” resource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Expand Subgroup 12: Library Website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Click on library.jhu.edu</a:t>
            </a:r>
          </a:p>
          <a:p>
            <a:pPr lvl="0" rtl="0">
              <a:lnSpc>
                <a:spcPct val="115000"/>
              </a:lnSpc>
              <a:spcBef>
                <a:spcPts val="0"/>
              </a:spcBef>
              <a:buNone/>
            </a:pPr>
            <a:r>
              <a:t/>
            </a:r>
            <a:endParaRPr sz="1800"/>
          </a:p>
          <a:p>
            <a:pPr indent="-342900" lvl="0" marL="457200">
              <a:lnSpc>
                <a:spcPct val="115000"/>
              </a:lnSpc>
              <a:spcBef>
                <a:spcPts val="0"/>
              </a:spcBef>
              <a:buSzPct val="100000"/>
              <a:buAutoNum type="arabicPeriod"/>
            </a:pPr>
            <a:r>
              <a:rPr lang="en" sz="1800"/>
              <a:t>Note that archival object’s level</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9" name="Shape 1019"/>
        <p:cNvGrpSpPr/>
        <p:nvPr/>
      </p:nvGrpSpPr>
      <p:grpSpPr>
        <a:xfrm>
          <a:off x="0" y="0"/>
          <a:ext cx="0" cy="0"/>
          <a:chOff x="0" y="0"/>
          <a:chExt cx="0" cy="0"/>
        </a:xfrm>
      </p:grpSpPr>
      <p:sp>
        <p:nvSpPr>
          <p:cNvPr id="1020" name="Shape 102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21" name="Shape 1021"/>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22" name="Shape 1022"/>
          <p:cNvSpPr txBox="1"/>
          <p:nvPr/>
        </p:nvSpPr>
        <p:spPr>
          <a:xfrm>
            <a:off x="303300" y="1022500"/>
            <a:ext cx="7852200" cy="3438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We now know that we can access ArchivesSpace’s archival object records via the </a:t>
            </a:r>
            <a:r>
              <a:rPr b="1" lang="en"/>
              <a:t>ArchivesSpace API</a:t>
            </a:r>
            <a:r>
              <a:rPr lang="en"/>
              <a:t>, right?  </a:t>
            </a:r>
          </a:p>
          <a:p>
            <a:pPr lvl="0" rtl="0">
              <a:lnSpc>
                <a:spcPct val="115000"/>
              </a:lnSpc>
              <a:spcBef>
                <a:spcPts val="0"/>
              </a:spcBef>
              <a:buNone/>
            </a:pPr>
            <a:r>
              <a:t/>
            </a:r>
            <a:endParaRPr/>
          </a:p>
          <a:p>
            <a:pPr lvl="0" rtl="0">
              <a:lnSpc>
                <a:spcPct val="115000"/>
              </a:lnSpc>
              <a:spcBef>
                <a:spcPts val="0"/>
              </a:spcBef>
              <a:buNone/>
            </a:pPr>
            <a:r>
              <a:rPr lang="en"/>
              <a:t>In fact, with a decent enough search we could probably even have a script return JUST those archival objects with the level </a:t>
            </a:r>
            <a:r>
              <a:rPr b="1" lang="en"/>
              <a:t>“Web archive.”</a:t>
            </a:r>
          </a:p>
          <a:p>
            <a:pPr lvl="0" rtl="0">
              <a:lnSpc>
                <a:spcPct val="115000"/>
              </a:lnSpc>
              <a:spcBef>
                <a:spcPts val="0"/>
              </a:spcBef>
              <a:buNone/>
            </a:pPr>
            <a:r>
              <a:t/>
            </a:r>
            <a:endParaRPr b="1"/>
          </a:p>
          <a:p>
            <a:pPr lvl="0" rtl="0">
              <a:lnSpc>
                <a:spcPct val="115000"/>
              </a:lnSpc>
              <a:spcBef>
                <a:spcPts val="0"/>
              </a:spcBef>
              <a:buNone/>
            </a:pPr>
            <a:r>
              <a:rPr lang="en"/>
              <a:t>Since we’re going to want to keep programmatically working with/altering this data after we find it, we’ll use a </a:t>
            </a:r>
            <a:r>
              <a:rPr b="1" lang="en"/>
              <a:t>Python script</a:t>
            </a:r>
            <a:r>
              <a:rPr lang="en"/>
              <a:t>, instead of Postman to run this search.</a:t>
            </a:r>
          </a:p>
          <a:p>
            <a:pPr lvl="0" rtl="0">
              <a:lnSpc>
                <a:spcPct val="115000"/>
              </a:lnSpc>
              <a:spcBef>
                <a:spcPts val="0"/>
              </a:spcBef>
              <a:buNone/>
            </a:pPr>
            <a:r>
              <a:t/>
            </a:r>
            <a:endParaRPr/>
          </a:p>
          <a:p>
            <a:pPr lvl="0" rtl="0">
              <a:lnSpc>
                <a:spcPct val="115000"/>
              </a:lnSpc>
              <a:spcBef>
                <a:spcPts val="0"/>
              </a:spcBef>
              <a:buNone/>
            </a:pPr>
            <a:r>
              <a:t/>
            </a:r>
            <a:endParaRPr/>
          </a:p>
        </p:txBody>
      </p:sp>
      <p:pic>
        <p:nvPicPr>
          <p:cNvPr id="1023" name="Shape 1023"/>
          <p:cNvPicPr preferRelativeResize="0"/>
          <p:nvPr/>
        </p:nvPicPr>
        <p:blipFill>
          <a:blip r:embed="rId4">
            <a:alphaModFix/>
          </a:blip>
          <a:stretch>
            <a:fillRect/>
          </a:stretch>
        </p:blipFill>
        <p:spPr>
          <a:xfrm>
            <a:off x="455700" y="3209050"/>
            <a:ext cx="8238874" cy="1404149"/>
          </a:xfrm>
          <a:prstGeom prst="rect">
            <a:avLst/>
          </a:prstGeom>
          <a:noFill/>
          <a:ln>
            <a:noFill/>
          </a:ln>
        </p:spPr>
      </p:pic>
      <p:sp>
        <p:nvSpPr>
          <p:cNvPr id="1024" name="Shape 1024"/>
          <p:cNvSpPr txBox="1"/>
          <p:nvPr/>
        </p:nvSpPr>
        <p:spPr>
          <a:xfrm>
            <a:off x="3074250" y="4566850"/>
            <a:ext cx="2310300" cy="363600"/>
          </a:xfrm>
          <a:prstGeom prst="rect">
            <a:avLst/>
          </a:prstGeom>
          <a:noFill/>
          <a:ln>
            <a:noFill/>
          </a:ln>
        </p:spPr>
        <p:txBody>
          <a:bodyPr anchorCtr="0" anchor="t" bIns="91425" lIns="91425" rIns="91425" tIns="91425">
            <a:noAutofit/>
          </a:bodyPr>
          <a:lstStyle/>
          <a:p>
            <a:pPr lvl="0" algn="ctr">
              <a:spcBef>
                <a:spcPts val="0"/>
              </a:spcBef>
              <a:buNone/>
            </a:pPr>
            <a:r>
              <a:rPr lang="en" sz="1200">
                <a:solidFill>
                  <a:srgbClr val="3C78D8"/>
                </a:solidFill>
              </a:rPr>
              <a:t>Code snippet from </a:t>
            </a:r>
            <a:r>
              <a:rPr lang="en" sz="1200">
                <a:solidFill>
                  <a:srgbClr val="3C78D8"/>
                </a:solidFill>
              </a:rPr>
              <a:t>archiveIt.py</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8" name="Shape 1028"/>
        <p:cNvGrpSpPr/>
        <p:nvPr/>
      </p:nvGrpSpPr>
      <p:grpSpPr>
        <a:xfrm>
          <a:off x="0" y="0"/>
          <a:ext cx="0" cy="0"/>
          <a:chOff x="0" y="0"/>
          <a:chExt cx="0" cy="0"/>
        </a:xfrm>
      </p:grpSpPr>
      <p:sp>
        <p:nvSpPr>
          <p:cNvPr id="1029" name="Shape 102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30" name="Shape 1030"/>
          <p:cNvPicPr preferRelativeResize="0"/>
          <p:nvPr/>
        </p:nvPicPr>
        <p:blipFill>
          <a:blip r:embed="rId3">
            <a:alphaModFix/>
          </a:blip>
          <a:stretch>
            <a:fillRect/>
          </a:stretch>
        </p:blipFill>
        <p:spPr>
          <a:xfrm>
            <a:off x="7328600" y="208700"/>
            <a:ext cx="1615728" cy="1404150"/>
          </a:xfrm>
          <a:prstGeom prst="rect">
            <a:avLst/>
          </a:prstGeom>
          <a:noFill/>
          <a:ln>
            <a:noFill/>
          </a:ln>
        </p:spPr>
      </p:pic>
      <p:pic>
        <p:nvPicPr>
          <p:cNvPr id="1031" name="Shape 1031"/>
          <p:cNvPicPr preferRelativeResize="0"/>
          <p:nvPr/>
        </p:nvPicPr>
        <p:blipFill>
          <a:blip r:embed="rId4">
            <a:alphaModFix/>
          </a:blip>
          <a:stretch>
            <a:fillRect/>
          </a:stretch>
        </p:blipFill>
        <p:spPr>
          <a:xfrm>
            <a:off x="962200" y="1052825"/>
            <a:ext cx="5895775" cy="4090674"/>
          </a:xfrm>
          <a:prstGeom prst="rect">
            <a:avLst/>
          </a:prstGeom>
          <a:noFill/>
          <a:ln>
            <a:noFill/>
          </a:ln>
        </p:spPr>
      </p:pic>
      <p:sp>
        <p:nvSpPr>
          <p:cNvPr id="1032" name="Shape 1032"/>
          <p:cNvSpPr/>
          <p:nvPr/>
        </p:nvSpPr>
        <p:spPr>
          <a:xfrm>
            <a:off x="2928550" y="4522575"/>
            <a:ext cx="1615800" cy="1854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6" name="Shape 1036"/>
        <p:cNvGrpSpPr/>
        <p:nvPr/>
      </p:nvGrpSpPr>
      <p:grpSpPr>
        <a:xfrm>
          <a:off x="0" y="0"/>
          <a:ext cx="0" cy="0"/>
          <a:chOff x="0" y="0"/>
          <a:chExt cx="0" cy="0"/>
        </a:xfrm>
      </p:grpSpPr>
      <p:sp>
        <p:nvSpPr>
          <p:cNvPr id="1037" name="Shape 103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38" name="Shape 1038"/>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39" name="Shape 1039"/>
          <p:cNvSpPr txBox="1"/>
          <p:nvPr/>
        </p:nvSpPr>
        <p:spPr>
          <a:xfrm>
            <a:off x="303300" y="1051175"/>
            <a:ext cx="5989500" cy="1046400"/>
          </a:xfrm>
          <a:prstGeom prst="rect">
            <a:avLst/>
          </a:prstGeom>
          <a:noFill/>
          <a:ln>
            <a:noFill/>
          </a:ln>
        </p:spPr>
        <p:txBody>
          <a:bodyPr anchorCtr="0" anchor="t" bIns="91425" lIns="91425" rIns="91425" tIns="91425">
            <a:noAutofit/>
          </a:bodyPr>
          <a:lstStyle/>
          <a:p>
            <a:pPr lvl="0">
              <a:spcBef>
                <a:spcPts val="0"/>
              </a:spcBef>
              <a:buNone/>
            </a:pPr>
            <a:r>
              <a:rPr lang="en"/>
              <a:t>Does </a:t>
            </a:r>
            <a:r>
              <a:rPr b="1" lang="en"/>
              <a:t>Archive-It</a:t>
            </a:r>
            <a:r>
              <a:rPr lang="en"/>
              <a:t> have an </a:t>
            </a:r>
            <a:r>
              <a:rPr b="1" lang="en"/>
              <a:t>API</a:t>
            </a:r>
            <a:r>
              <a:rPr lang="en"/>
              <a:t> we can use to access this information we’re seeing in our browsers?</a:t>
            </a:r>
          </a:p>
          <a:p>
            <a:pPr lvl="0">
              <a:spcBef>
                <a:spcPts val="0"/>
              </a:spcBef>
              <a:buNone/>
            </a:pPr>
            <a:r>
              <a:t/>
            </a:r>
            <a:endParaRPr/>
          </a:p>
          <a:p>
            <a:pPr lvl="0">
              <a:spcBef>
                <a:spcPts val="0"/>
              </a:spcBef>
              <a:buNone/>
            </a:pPr>
            <a:r>
              <a:rPr b="1" lang="en"/>
              <a:t>YES!</a:t>
            </a:r>
          </a:p>
        </p:txBody>
      </p:sp>
      <p:pic>
        <p:nvPicPr>
          <p:cNvPr id="1040" name="Shape 1040"/>
          <p:cNvPicPr preferRelativeResize="0"/>
          <p:nvPr/>
        </p:nvPicPr>
        <p:blipFill>
          <a:blip r:embed="rId4">
            <a:alphaModFix/>
          </a:blip>
          <a:stretch>
            <a:fillRect/>
          </a:stretch>
        </p:blipFill>
        <p:spPr>
          <a:xfrm>
            <a:off x="1286187" y="1612850"/>
            <a:ext cx="6571620" cy="34338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I’m not an application, I’m an archivist!</a:t>
            </a:r>
            <a:br>
              <a:rPr lang="en"/>
            </a:br>
            <a:r>
              <a:rPr lang="en"/>
              <a:t>Why should I care?</a:t>
            </a:r>
          </a:p>
        </p:txBody>
      </p:sp>
      <p:sp>
        <p:nvSpPr>
          <p:cNvPr id="162" name="Shape 162"/>
          <p:cNvSpPr txBox="1"/>
          <p:nvPr/>
        </p:nvSpPr>
        <p:spPr>
          <a:xfrm>
            <a:off x="398500" y="1297450"/>
            <a:ext cx="5338200" cy="62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3" name="Shape 163"/>
          <p:cNvSpPr txBox="1"/>
          <p:nvPr/>
        </p:nvSpPr>
        <p:spPr>
          <a:xfrm>
            <a:off x="407775" y="1808200"/>
            <a:ext cx="8377800" cy="2906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librarians and archivists with collection descriptions and/or collections themselves on the web, you probably </a:t>
            </a:r>
            <a:r>
              <a:rPr b="1" lang="en" sz="1800">
                <a:latin typeface="Trebuchet MS"/>
                <a:ea typeface="Trebuchet MS"/>
                <a:cs typeface="Trebuchet MS"/>
                <a:sym typeface="Trebuchet MS"/>
              </a:rPr>
              <a:t>do </a:t>
            </a:r>
            <a:r>
              <a:rPr lang="en" sz="1800">
                <a:latin typeface="Trebuchet MS"/>
                <a:ea typeface="Trebuchet MS"/>
                <a:cs typeface="Trebuchet MS"/>
                <a:sym typeface="Trebuchet MS"/>
              </a:rPr>
              <a:t>care about being able to </a:t>
            </a:r>
            <a:r>
              <a:rPr b="1" lang="en" sz="1800">
                <a:latin typeface="Trebuchet MS"/>
                <a:ea typeface="Trebuchet MS"/>
                <a:cs typeface="Trebuchet MS"/>
                <a:sym typeface="Trebuchet MS"/>
              </a:rPr>
              <a:t>access</a:t>
            </a:r>
            <a:r>
              <a:rPr lang="en" sz="1800">
                <a:latin typeface="Trebuchet MS"/>
                <a:ea typeface="Trebuchet MS"/>
                <a:cs typeface="Trebuchet MS"/>
                <a:sym typeface="Trebuchet MS"/>
              </a:rPr>
              <a:t> and </a:t>
            </a:r>
            <a:r>
              <a:rPr b="1" lang="en" sz="1800">
                <a:latin typeface="Trebuchet MS"/>
                <a:ea typeface="Trebuchet MS"/>
                <a:cs typeface="Trebuchet MS"/>
                <a:sym typeface="Trebuchet MS"/>
              </a:rPr>
              <a:t>meaningfully manipulate</a:t>
            </a:r>
            <a:r>
              <a:rPr lang="en" sz="1800">
                <a:latin typeface="Trebuchet MS"/>
                <a:ea typeface="Trebuchet MS"/>
                <a:cs typeface="Trebuchet MS"/>
                <a:sym typeface="Trebuchet MS"/>
              </a:rPr>
              <a:t> textual data on the web </a:t>
            </a:r>
            <a:r>
              <a:rPr b="1" lang="en" sz="1800">
                <a:latin typeface="Trebuchet MS"/>
                <a:ea typeface="Trebuchet MS"/>
                <a:cs typeface="Trebuchet MS"/>
                <a:sym typeface="Trebuchet MS"/>
              </a:rPr>
              <a:t>at scale</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In many of the exercises we will work through together today, </a:t>
            </a:r>
            <a:r>
              <a:rPr b="1" lang="en" sz="1800">
                <a:latin typeface="Trebuchet MS"/>
                <a:ea typeface="Trebuchet MS"/>
                <a:cs typeface="Trebuchet MS"/>
                <a:sym typeface="Trebuchet MS"/>
              </a:rPr>
              <a:t>you</a:t>
            </a:r>
            <a:r>
              <a:rPr lang="en" sz="1800">
                <a:latin typeface="Trebuchet MS"/>
                <a:ea typeface="Trebuchet MS"/>
                <a:cs typeface="Trebuchet MS"/>
                <a:sym typeface="Trebuchet MS"/>
              </a:rPr>
              <a:t> are, in fact, one of the “applications” interfacing with web-based data.</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4" name="Shape 1044"/>
        <p:cNvGrpSpPr/>
        <p:nvPr/>
      </p:nvGrpSpPr>
      <p:grpSpPr>
        <a:xfrm>
          <a:off x="0" y="0"/>
          <a:ext cx="0" cy="0"/>
          <a:chOff x="0" y="0"/>
          <a:chExt cx="0" cy="0"/>
        </a:xfrm>
      </p:grpSpPr>
      <p:sp>
        <p:nvSpPr>
          <p:cNvPr id="1045" name="Shape 104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46" name="Shape 1046"/>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47" name="Shape 1047"/>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pic>
        <p:nvPicPr>
          <p:cNvPr id="1048" name="Shape 1048"/>
          <p:cNvPicPr preferRelativeResize="0"/>
          <p:nvPr/>
        </p:nvPicPr>
        <p:blipFill>
          <a:blip r:embed="rId4">
            <a:alphaModFix/>
          </a:blip>
          <a:stretch>
            <a:fillRect/>
          </a:stretch>
        </p:blipFill>
        <p:spPr>
          <a:xfrm>
            <a:off x="311700" y="3518508"/>
            <a:ext cx="8520598" cy="1105666"/>
          </a:xfrm>
          <a:prstGeom prst="rect">
            <a:avLst/>
          </a:prstGeom>
          <a:noFill/>
          <a:ln>
            <a:noFill/>
          </a:ln>
        </p:spPr>
      </p:pic>
      <p:sp>
        <p:nvSpPr>
          <p:cNvPr id="1049" name="Shape 1049"/>
          <p:cNvSpPr txBox="1"/>
          <p:nvPr/>
        </p:nvSpPr>
        <p:spPr>
          <a:xfrm>
            <a:off x="311700" y="1749475"/>
            <a:ext cx="7852200" cy="900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With the right amount of trial and error, we can also get information about our Archive-It holdings out of the Archive-It API with a </a:t>
            </a:r>
            <a:r>
              <a:rPr b="1" lang="en"/>
              <a:t>Python script</a:t>
            </a:r>
            <a:r>
              <a:rPr lang="en"/>
              <a:t> as well!</a:t>
            </a:r>
          </a:p>
          <a:p>
            <a:pPr lvl="0" rtl="0">
              <a:lnSpc>
                <a:spcPct val="115000"/>
              </a:lnSpc>
              <a:spcBef>
                <a:spcPts val="0"/>
              </a:spcBef>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3" name="Shape 1053"/>
        <p:cNvGrpSpPr/>
        <p:nvPr/>
      </p:nvGrpSpPr>
      <p:grpSpPr>
        <a:xfrm>
          <a:off x="0" y="0"/>
          <a:ext cx="0" cy="0"/>
          <a:chOff x="0" y="0"/>
          <a:chExt cx="0" cy="0"/>
        </a:xfrm>
      </p:grpSpPr>
      <p:sp>
        <p:nvSpPr>
          <p:cNvPr id="1054" name="Shape 105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55" name="Shape 1055"/>
          <p:cNvSpPr txBox="1"/>
          <p:nvPr/>
        </p:nvSpPr>
        <p:spPr>
          <a:xfrm>
            <a:off x="240950" y="914400"/>
            <a:ext cx="8294400" cy="18186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Terminal/Cygwin run </a:t>
            </a:r>
            <a:r>
              <a:rPr lang="en">
                <a:highlight>
                  <a:srgbClr val="D0E0E3"/>
                </a:highlight>
                <a:latin typeface="Consolas"/>
                <a:ea typeface="Consolas"/>
                <a:cs typeface="Consolas"/>
                <a:sym typeface="Consolas"/>
              </a:rPr>
              <a:t>python archiveIt.py</a:t>
            </a:r>
            <a:r>
              <a:rPr lang="en" sz="1800">
                <a:solidFill>
                  <a:schemeClr val="dk2"/>
                </a:solidFill>
                <a:latin typeface="Trebuchet MS"/>
                <a:ea typeface="Trebuchet MS"/>
                <a:cs typeface="Trebuchet MS"/>
                <a:sym typeface="Trebuchet MS"/>
              </a:rPr>
              <a:t> and let’s see what happens!</a:t>
            </a:r>
          </a:p>
          <a:p>
            <a:pPr lvl="0" rtl="0">
              <a:lnSpc>
                <a:spcPct val="115000"/>
              </a:lnSpc>
              <a:spcBef>
                <a:spcPts val="0"/>
              </a:spcBef>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check out that </a:t>
            </a:r>
            <a:r>
              <a:rPr lang="en" sz="1800">
                <a:solidFill>
                  <a:schemeClr val="dk2"/>
                </a:solidFill>
              </a:rPr>
              <a:t>“Records of the Johns Hopkins University Library” resource record once again.</a:t>
            </a:r>
          </a:p>
        </p:txBody>
      </p:sp>
      <p:pic>
        <p:nvPicPr>
          <p:cNvPr id="1056" name="Shape 1056"/>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57" name="Shape 1057"/>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58" name="Shape 1058"/>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62" name="Shape 1062"/>
        <p:cNvGrpSpPr/>
        <p:nvPr/>
      </p:nvGrpSpPr>
      <p:grpSpPr>
        <a:xfrm>
          <a:off x="0" y="0"/>
          <a:ext cx="0" cy="0"/>
          <a:chOff x="0" y="0"/>
          <a:chExt cx="0" cy="0"/>
        </a:xfrm>
      </p:grpSpPr>
      <p:sp>
        <p:nvSpPr>
          <p:cNvPr id="1063" name="Shape 106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User stories</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7" name="Shape 1067"/>
        <p:cNvGrpSpPr/>
        <p:nvPr/>
      </p:nvGrpSpPr>
      <p:grpSpPr>
        <a:xfrm>
          <a:off x="0" y="0"/>
          <a:ext cx="0" cy="0"/>
          <a:chOff x="0" y="0"/>
          <a:chExt cx="0" cy="0"/>
        </a:xfrm>
      </p:grpSpPr>
      <p:sp>
        <p:nvSpPr>
          <p:cNvPr id="1068" name="Shape 1068"/>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a:spcBef>
                <a:spcPts val="0"/>
              </a:spcBef>
              <a:buNone/>
            </a:pPr>
            <a:r>
              <a:rPr lang="en">
                <a:solidFill>
                  <a:srgbClr val="FFFFFF"/>
                </a:solidFill>
              </a:rPr>
              <a:t>Can the API create reports?</a:t>
            </a:r>
          </a:p>
        </p:txBody>
      </p:sp>
      <p:sp>
        <p:nvSpPr>
          <p:cNvPr id="1069" name="Shape 1069"/>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Char char="●"/>
            </a:pPr>
            <a:r>
              <a:rPr lang="en">
                <a:latin typeface="Trebuchet MS"/>
                <a:ea typeface="Trebuchet MS"/>
                <a:cs typeface="Trebuchet MS"/>
                <a:sym typeface="Trebuchet MS"/>
              </a:rPr>
              <a:t>Yes… but an API is the wrong tool for reporting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Like using a jack-hammer indoors: yes it will work, but it will be more effort with the wrong tool</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For AS users in particular:</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Wait for reporting to improve, because it will</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But in the meantime (or for more customized reporting) we suggest connecting AS to MS Access. </a:t>
            </a:r>
            <a:r>
              <a:rPr lang="en">
                <a:solidFill>
                  <a:srgbClr val="222222"/>
                </a:solidFill>
                <a:latin typeface="Trebuchet MS"/>
                <a:ea typeface="Trebuchet MS"/>
                <a:cs typeface="Trebuchet MS"/>
                <a:sym typeface="Trebuchet MS"/>
              </a:rPr>
              <a:t>If you don’t know Access, it’s easier to learn that than learning to script just for reports.</a:t>
            </a:r>
          </a:p>
          <a:p>
            <a:pPr indent="-228600" lvl="2" marL="1371600" rtl="0">
              <a:lnSpc>
                <a:spcPct val="115000"/>
              </a:lnSpc>
              <a:spcBef>
                <a:spcPts val="0"/>
              </a:spcBef>
              <a:buClr>
                <a:srgbClr val="222222"/>
              </a:buClr>
              <a:buFont typeface="Trebuchet MS"/>
              <a:buChar char="■"/>
            </a:pPr>
            <a:r>
              <a:rPr lang="en">
                <a:solidFill>
                  <a:srgbClr val="222222"/>
                </a:solidFill>
                <a:latin typeface="Trebuchet MS"/>
                <a:ea typeface="Trebuchet MS"/>
                <a:cs typeface="Trebuchet MS"/>
                <a:sym typeface="Trebuchet MS"/>
              </a:rPr>
              <a:t>You can find explanatory slides in the workshop GitHub &gt; additional resources</a:t>
            </a:r>
          </a:p>
          <a:p>
            <a:pPr indent="-228600" lvl="2" marL="1371600" rtl="0">
              <a:lnSpc>
                <a:spcPct val="115000"/>
              </a:lnSpc>
              <a:spcBef>
                <a:spcPts val="0"/>
              </a:spcBef>
              <a:buFont typeface="Trebuchet MS"/>
              <a:buChar char="■"/>
            </a:pPr>
            <a:r>
              <a:rPr lang="en">
                <a:latin typeface="Trebuchet MS"/>
                <a:ea typeface="Trebuchet MS"/>
                <a:cs typeface="Trebuchet MS"/>
                <a:sym typeface="Trebuchet MS"/>
              </a:rPr>
              <a:t>Credit to </a:t>
            </a:r>
            <a:r>
              <a:rPr lang="en">
                <a:latin typeface="Trebuchet MS"/>
                <a:ea typeface="Trebuchet MS"/>
                <a:cs typeface="Trebuchet MS"/>
                <a:sym typeface="Trebuchet MS"/>
              </a:rPr>
              <a:t>Nancy Enneking, </a:t>
            </a:r>
            <a:r>
              <a:rPr lang="en">
                <a:highlight>
                  <a:srgbClr val="FFFFFF"/>
                </a:highlight>
                <a:latin typeface="Trebuchet MS"/>
                <a:ea typeface="Trebuchet MS"/>
                <a:cs typeface="Trebuchet MS"/>
                <a:sym typeface="Trebuchet MS"/>
              </a:rPr>
              <a:t>Head of Institutional Records at the Getty and </a:t>
            </a:r>
            <a:r>
              <a:rPr lang="en">
                <a:solidFill>
                  <a:srgbClr val="222222"/>
                </a:solidFill>
                <a:highlight>
                  <a:srgbClr val="FFFFFF"/>
                </a:highlight>
                <a:latin typeface="Trebuchet MS"/>
                <a:ea typeface="Trebuchet MS"/>
                <a:cs typeface="Trebuchet MS"/>
                <a:sym typeface="Trebuchet MS"/>
              </a:rPr>
              <a:t>Celia Caust-Ellenbogen, Friends Historical Library of Swarthmore College for the method</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3" name="Shape 1073"/>
        <p:cNvGrpSpPr/>
        <p:nvPr/>
      </p:nvGrpSpPr>
      <p:grpSpPr>
        <a:xfrm>
          <a:off x="0" y="0"/>
          <a:ext cx="0" cy="0"/>
          <a:chOff x="0" y="0"/>
          <a:chExt cx="0" cy="0"/>
        </a:xfrm>
      </p:grpSpPr>
      <p:sp>
        <p:nvSpPr>
          <p:cNvPr id="1074" name="Shape 1074"/>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improve my agent records?</a:t>
            </a:r>
          </a:p>
        </p:txBody>
      </p:sp>
      <p:sp>
        <p:nvSpPr>
          <p:cNvPr id="1075" name="Shape 1075"/>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Yes!</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Hopkins made changes to </a:t>
            </a:r>
            <a:r>
              <a:rPr b="1" lang="en" sz="1800">
                <a:latin typeface="Trebuchet MS"/>
                <a:ea typeface="Trebuchet MS"/>
                <a:cs typeface="Trebuchet MS"/>
                <a:sym typeface="Trebuchet MS"/>
              </a:rPr>
              <a:t>almost all</a:t>
            </a:r>
            <a:r>
              <a:rPr lang="en" sz="1800">
                <a:latin typeface="Trebuchet MS"/>
                <a:ea typeface="Trebuchet MS"/>
                <a:cs typeface="Trebuchet MS"/>
                <a:sym typeface="Trebuchet MS"/>
              </a:rPr>
              <a:t> of our Agent and Subject records through the API</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added VIAF </a:t>
            </a:r>
            <a:r>
              <a:rPr b="1" lang="en" sz="1800">
                <a:latin typeface="Trebuchet MS"/>
                <a:ea typeface="Trebuchet MS"/>
                <a:cs typeface="Trebuchet MS"/>
                <a:sym typeface="Trebuchet MS"/>
              </a:rPr>
              <a:t>ids</a:t>
            </a:r>
            <a:r>
              <a:rPr lang="en" sz="1800">
                <a:latin typeface="Trebuchet MS"/>
                <a:ea typeface="Trebuchet MS"/>
                <a:cs typeface="Trebuchet MS"/>
                <a:sym typeface="Trebuchet MS"/>
              </a:rPr>
              <a:t> to Agents and converted LCSH to FAST</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You already have improved Corporate Names from earlier</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Let’s put those to work!</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79" name="Shape 1079"/>
        <p:cNvGrpSpPr/>
        <p:nvPr/>
      </p:nvGrpSpPr>
      <p:grpSpPr>
        <a:xfrm>
          <a:off x="0" y="0"/>
          <a:ext cx="0" cy="0"/>
          <a:chOff x="0" y="0"/>
          <a:chExt cx="0" cy="0"/>
        </a:xfrm>
      </p:grpSpPr>
      <p:sp>
        <p:nvSpPr>
          <p:cNvPr id="1080" name="Shape 108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with script - VIAF</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4" name="Shape 1084"/>
        <p:cNvGrpSpPr/>
        <p:nvPr/>
      </p:nvGrpSpPr>
      <p:grpSpPr>
        <a:xfrm>
          <a:off x="0" y="0"/>
          <a:ext cx="0" cy="0"/>
          <a:chOff x="0" y="0"/>
          <a:chExt cx="0" cy="0"/>
        </a:xfrm>
      </p:grpSpPr>
      <p:sp>
        <p:nvSpPr>
          <p:cNvPr id="1085" name="Shape 1085"/>
          <p:cNvSpPr txBox="1"/>
          <p:nvPr/>
        </p:nvSpPr>
        <p:spPr>
          <a:xfrm>
            <a:off x="548100" y="4404900"/>
            <a:ext cx="8047800" cy="639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Way back during the Chronicling America exercise, we showed you how to convert JSON to CSV...</a:t>
            </a:r>
          </a:p>
        </p:txBody>
      </p:sp>
      <p:sp>
        <p:nvSpPr>
          <p:cNvPr id="1086" name="Shape 1086"/>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descr="chronamer.png" id="1087" name="Shape 1087"/>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1088" name="Shape 1088"/>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1089" name="Shape 1089"/>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3" name="Shape 1093"/>
        <p:cNvGrpSpPr/>
        <p:nvPr/>
      </p:nvGrpSpPr>
      <p:grpSpPr>
        <a:xfrm>
          <a:off x="0" y="0"/>
          <a:ext cx="0" cy="0"/>
          <a:chOff x="0" y="0"/>
          <a:chExt cx="0" cy="0"/>
        </a:xfrm>
      </p:grpSpPr>
      <p:pic>
        <p:nvPicPr>
          <p:cNvPr id="1094" name="Shape 1094"/>
          <p:cNvPicPr preferRelativeResize="0"/>
          <p:nvPr/>
        </p:nvPicPr>
        <p:blipFill>
          <a:blip r:embed="rId3">
            <a:alphaModFix/>
          </a:blip>
          <a:stretch>
            <a:fillRect/>
          </a:stretch>
        </p:blipFill>
        <p:spPr>
          <a:xfrm>
            <a:off x="311700" y="1463937"/>
            <a:ext cx="5205324" cy="2544724"/>
          </a:xfrm>
          <a:prstGeom prst="rect">
            <a:avLst/>
          </a:prstGeom>
          <a:noFill/>
          <a:ln>
            <a:noFill/>
          </a:ln>
        </p:spPr>
      </p:pic>
      <p:sp>
        <p:nvSpPr>
          <p:cNvPr id="1095" name="Shape 1095"/>
          <p:cNvSpPr/>
          <p:nvPr/>
        </p:nvSpPr>
        <p:spPr>
          <a:xfrm rot="10800000">
            <a:off x="5581475" y="822725"/>
            <a:ext cx="1003200" cy="37515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6" name="Shape 1096"/>
          <p:cNvSpPr txBox="1"/>
          <p:nvPr/>
        </p:nvSpPr>
        <p:spPr>
          <a:xfrm>
            <a:off x="311700" y="4106525"/>
            <a:ext cx="5582400" cy="772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...well, we can also convert a csv (like the file that resulted from running </a:t>
            </a:r>
            <a:r>
              <a:rPr lang="en">
                <a:solidFill>
                  <a:schemeClr val="dk2"/>
                </a:solidFill>
                <a:highlight>
                  <a:srgbClr val="D0E0E3"/>
                </a:highlight>
                <a:latin typeface="Consolas"/>
                <a:ea typeface="Consolas"/>
                <a:cs typeface="Consolas"/>
                <a:sym typeface="Consolas"/>
              </a:rPr>
              <a:t>python viafReconciliationCorporate.py</a:t>
            </a:r>
            <a:r>
              <a:rPr lang="en">
                <a:latin typeface="Trebuchet MS"/>
                <a:ea typeface="Trebuchet MS"/>
                <a:cs typeface="Trebuchet MS"/>
                <a:sym typeface="Trebuchet MS"/>
              </a:rPr>
              <a:t>)  to JSON!  And ArchivesSpace likes eating JSON!</a:t>
            </a:r>
          </a:p>
        </p:txBody>
      </p:sp>
      <p:sp>
        <p:nvSpPr>
          <p:cNvPr id="1097" name="Shape 1097"/>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id="1098" name="Shape 1098"/>
          <p:cNvPicPr preferRelativeResize="0"/>
          <p:nvPr/>
        </p:nvPicPr>
        <p:blipFill>
          <a:blip r:embed="rId4">
            <a:alphaModFix/>
          </a:blip>
          <a:stretch>
            <a:fillRect/>
          </a:stretch>
        </p:blipFill>
        <p:spPr>
          <a:xfrm>
            <a:off x="6437725" y="860537"/>
            <a:ext cx="1188474" cy="3751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2" name="Shape 1102"/>
        <p:cNvGrpSpPr/>
        <p:nvPr/>
      </p:nvGrpSpPr>
      <p:grpSpPr>
        <a:xfrm>
          <a:off x="0" y="0"/>
          <a:ext cx="0" cy="0"/>
          <a:chOff x="0" y="0"/>
          <a:chExt cx="0" cy="0"/>
        </a:xfrm>
      </p:grpSpPr>
      <p:sp>
        <p:nvSpPr>
          <p:cNvPr id="1103" name="Shape 1103"/>
          <p:cNvSpPr txBox="1"/>
          <p:nvPr/>
        </p:nvSpPr>
        <p:spPr>
          <a:xfrm>
            <a:off x="557075" y="1051525"/>
            <a:ext cx="8063700" cy="3765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Before posting these VIAF corporate entities into ArchivesSpace, we must first add VIAF as a valid </a:t>
            </a:r>
            <a:r>
              <a:rPr b="1" lang="en" sz="1800">
                <a:latin typeface="Trebuchet MS"/>
                <a:ea typeface="Trebuchet MS"/>
                <a:cs typeface="Trebuchet MS"/>
                <a:sym typeface="Trebuchet MS"/>
              </a:rPr>
              <a:t>“name source”</a:t>
            </a:r>
            <a:r>
              <a:rPr lang="en" sz="1800">
                <a:latin typeface="Trebuchet MS"/>
                <a:ea typeface="Trebuchet MS"/>
                <a:cs typeface="Trebuchet MS"/>
                <a:sym typeface="Trebuchet MS"/>
              </a:rPr>
              <a:t> in ArchivesSpace</a:t>
            </a:r>
          </a:p>
          <a:p>
            <a:pPr lvl="0">
              <a:spcBef>
                <a:spcPts val="0"/>
              </a:spcBef>
              <a:buNone/>
            </a:pPr>
            <a:r>
              <a:t/>
            </a:r>
            <a:endParaRPr sz="1800">
              <a:latin typeface="Trebuchet MS"/>
              <a:ea typeface="Trebuchet MS"/>
              <a:cs typeface="Trebuchet MS"/>
              <a:sym typeface="Trebuchet MS"/>
            </a:endParaRP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Go to the ArchivesSpace staff interface at: </a:t>
            </a:r>
            <a:r>
              <a:rPr lang="en" sz="1800" u="sng">
                <a:solidFill>
                  <a:schemeClr val="hlink"/>
                </a:solidFill>
                <a:latin typeface="Trebuchet MS"/>
                <a:ea typeface="Trebuchet MS"/>
                <a:cs typeface="Trebuchet MS"/>
                <a:sym typeface="Trebuchet MS"/>
                <a:hlinkClick r:id="rId3"/>
              </a:rPr>
              <a:t>http://localhost:8080</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top right select “System &gt; Manage Controlled Value Lists”</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drop-down you’re provided, select “Name Source (name_source)”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middle right click “Create Value”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Name this value “viaf”</a:t>
            </a:r>
          </a:p>
          <a:p>
            <a:pPr indent="-228600" lvl="1" marL="914400" rtl="0">
              <a:lnSpc>
                <a:spcPct val="115000"/>
              </a:lnSpc>
              <a:spcBef>
                <a:spcPts val="0"/>
              </a:spcBef>
              <a:buFont typeface="Trebuchet MS"/>
              <a:buAutoNum type="alphaLcPeriod"/>
            </a:pPr>
            <a:r>
              <a:rPr lang="en">
                <a:latin typeface="Trebuchet MS"/>
                <a:ea typeface="Trebuchet MS"/>
                <a:cs typeface="Trebuchet MS"/>
                <a:sym typeface="Trebuchet MS"/>
              </a:rPr>
              <a:t>Note: The punctuation here is important since it must match what is in our Python script.  All lowercase, no spaces.</a:t>
            </a:r>
          </a:p>
          <a:p>
            <a:pPr indent="-342900" lvl="0" marL="457200">
              <a:lnSpc>
                <a:spcPct val="115000"/>
              </a:lnSpc>
              <a:spcBef>
                <a:spcPts val="0"/>
              </a:spcBef>
              <a:buSzPct val="100000"/>
              <a:buFont typeface="Trebuchet MS"/>
              <a:buAutoNum type="arabicPeriod"/>
            </a:pPr>
            <a:r>
              <a:rPr lang="en" sz="1800">
                <a:latin typeface="Trebuchet MS"/>
                <a:ea typeface="Trebuchet MS"/>
                <a:cs typeface="Trebuchet MS"/>
                <a:sym typeface="Trebuchet MS"/>
              </a:rPr>
              <a:t>Click “Create Value”</a:t>
            </a:r>
          </a:p>
        </p:txBody>
      </p:sp>
      <p:sp>
        <p:nvSpPr>
          <p:cNvPr id="1104" name="Shape 1104"/>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8" name="Shape 1108"/>
        <p:cNvGrpSpPr/>
        <p:nvPr/>
      </p:nvGrpSpPr>
      <p:grpSpPr>
        <a:xfrm>
          <a:off x="0" y="0"/>
          <a:ext cx="0" cy="0"/>
          <a:chOff x="0" y="0"/>
          <a:chExt cx="0" cy="0"/>
        </a:xfrm>
      </p:grpSpPr>
      <p:sp>
        <p:nvSpPr>
          <p:cNvPr id="1109" name="Shape 1109"/>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latin typeface="Trebuchet MS"/>
                <a:ea typeface="Trebuchet MS"/>
                <a:cs typeface="Trebuchet MS"/>
                <a:sym typeface="Trebuchet MS"/>
              </a:rPr>
              <a:t>With the VIAF </a:t>
            </a:r>
            <a:r>
              <a:rPr b="1" lang="en" sz="1800">
                <a:solidFill>
                  <a:schemeClr val="dk2"/>
                </a:solidFill>
                <a:latin typeface="Trebuchet MS"/>
                <a:ea typeface="Trebuchet MS"/>
                <a:cs typeface="Trebuchet MS"/>
                <a:sym typeface="Trebuchet MS"/>
              </a:rPr>
              <a:t>name source added</a:t>
            </a:r>
            <a:r>
              <a:rPr lang="en" sz="1800">
                <a:solidFill>
                  <a:schemeClr val="dk2"/>
                </a:solidFill>
                <a:latin typeface="Trebuchet MS"/>
                <a:ea typeface="Trebuchet MS"/>
                <a:cs typeface="Trebuchet MS"/>
                <a:sym typeface="Trebuchet MS"/>
              </a:rPr>
              <a:t> to ArchivesSpace, next:</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Confirm you still have a file called “viafCorporateResults.csv” in your MARAC_API_Workshop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within the MARAC_API_Workshop directory in Terminal/Cygwin execute </a:t>
            </a:r>
            <a:r>
              <a:rPr lang="en">
                <a:highlight>
                  <a:srgbClr val="D0E0E3"/>
                </a:highlight>
                <a:latin typeface="Consolas"/>
                <a:ea typeface="Consolas"/>
                <a:cs typeface="Consolas"/>
                <a:sym typeface="Consolas"/>
              </a:rPr>
              <a:t>python </a:t>
            </a:r>
            <a:r>
              <a:rPr lang="en">
                <a:highlight>
                  <a:srgbClr val="D0E0E3"/>
                </a:highlight>
                <a:latin typeface="Consolas"/>
                <a:ea typeface="Consolas"/>
                <a:cs typeface="Consolas"/>
                <a:sym typeface="Consolas"/>
              </a:rPr>
              <a:t>postVIAFOrganizations</a:t>
            </a:r>
            <a:r>
              <a:rPr lang="en">
                <a:highlight>
                  <a:srgbClr val="D0E0E3"/>
                </a:highlight>
                <a:latin typeface="Consolas"/>
                <a:ea typeface="Consolas"/>
                <a:cs typeface="Consolas"/>
                <a:sym typeface="Consolas"/>
              </a:rPr>
              <a:t>.py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the ArchivesSpace staff interface at: </a:t>
            </a:r>
            <a:r>
              <a:rPr lang="en" sz="1800" u="sng">
                <a:solidFill>
                  <a:schemeClr val="hlink"/>
                </a:solidFill>
                <a:latin typeface="Trebuchet MS"/>
                <a:ea typeface="Trebuchet MS"/>
                <a:cs typeface="Trebuchet MS"/>
                <a:sym typeface="Trebuchet MS"/>
                <a:hlinkClick r:id="rId3"/>
              </a:rPr>
              <a:t>http://localhost:808</a:t>
            </a:r>
            <a:r>
              <a:rPr lang="en" sz="1800" u="sng">
                <a:solidFill>
                  <a:schemeClr val="hlink"/>
                </a:solidFill>
                <a:latin typeface="Trebuchet MS"/>
                <a:ea typeface="Trebuchet MS"/>
                <a:cs typeface="Trebuchet MS"/>
                <a:sym typeface="Trebuchet MS"/>
              </a:rPr>
              <a:t>0</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the top left click “Browse &gt; Agents”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Voila!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1110" name="Shape 1110"/>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169" name="Shape 16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170" name="Shape 17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171" name="Shape 17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2" name="Shape 17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txBox="1"/>
          <p:nvPr/>
        </p:nvSpPr>
        <p:spPr>
          <a:xfrm>
            <a:off x="647300" y="2249900"/>
            <a:ext cx="1677300" cy="22203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JSON</a:t>
            </a:r>
          </a:p>
          <a:p>
            <a:pPr lvl="0" rtl="0" algn="ctr">
              <a:spcBef>
                <a:spcPts val="0"/>
              </a:spcBef>
              <a:buNone/>
            </a:pPr>
            <a:r>
              <a:rPr lang="en">
                <a:latin typeface="Trebuchet MS"/>
                <a:ea typeface="Trebuchet MS"/>
                <a:cs typeface="Trebuchet MS"/>
                <a:sym typeface="Trebuchet MS"/>
              </a:rPr>
              <a:t>MARC21</a:t>
            </a:r>
          </a:p>
          <a:p>
            <a:pPr lvl="0" rtl="0" algn="ctr">
              <a:spcBef>
                <a:spcPts val="0"/>
              </a:spcBef>
              <a:buNone/>
            </a:pPr>
            <a:r>
              <a:rPr lang="en">
                <a:latin typeface="Trebuchet MS"/>
                <a:ea typeface="Trebuchet MS"/>
                <a:cs typeface="Trebuchet MS"/>
                <a:sym typeface="Trebuchet MS"/>
              </a:rPr>
              <a:t>Any standardized data</a:t>
            </a:r>
          </a:p>
          <a:p>
            <a:pPr lvl="0" rtl="0">
              <a:spcBef>
                <a:spcPts val="0"/>
              </a:spcBef>
              <a:buNone/>
            </a:pPr>
            <a:r>
              <a:t/>
            </a:r>
            <a:endParaRPr>
              <a:latin typeface="Trebuchet MS"/>
              <a:ea typeface="Trebuchet MS"/>
              <a:cs typeface="Trebuchet MS"/>
              <a:sym typeface="Trebuchet MS"/>
            </a:endParaRPr>
          </a:p>
        </p:txBody>
      </p:sp>
      <p:sp>
        <p:nvSpPr>
          <p:cNvPr id="174" name="Shape 174"/>
          <p:cNvSpPr txBox="1"/>
          <p:nvPr/>
        </p:nvSpPr>
        <p:spPr>
          <a:xfrm>
            <a:off x="3466125" y="2138550"/>
            <a:ext cx="2380200" cy="2387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Access</a:t>
            </a:r>
          </a:p>
          <a:p>
            <a:pPr lvl="0" rtl="0" algn="ctr">
              <a:spcBef>
                <a:spcPts val="0"/>
              </a:spcBef>
              <a:buNone/>
            </a:pPr>
            <a:r>
              <a:rPr lang="en">
                <a:latin typeface="Trebuchet MS"/>
                <a:ea typeface="Trebuchet MS"/>
                <a:cs typeface="Trebuchet MS"/>
                <a:sym typeface="Trebuchet MS"/>
              </a:rPr>
              <a:t>OpenRefine</a:t>
            </a:r>
          </a:p>
          <a:p>
            <a:pPr lvl="0" rtl="0" algn="ctr">
              <a:spcBef>
                <a:spcPts val="0"/>
              </a:spcBef>
              <a:buNone/>
            </a:pPr>
            <a:r>
              <a:rPr lang="en">
                <a:latin typeface="Trebuchet MS"/>
                <a:ea typeface="Trebuchet MS"/>
                <a:cs typeface="Trebuchet MS"/>
                <a:sym typeface="Trebuchet MS"/>
              </a:rPr>
              <a:t>XSLT</a:t>
            </a:r>
          </a:p>
          <a:p>
            <a:pPr lvl="0" rtl="0" algn="ctr">
              <a:spcBef>
                <a:spcPts val="0"/>
              </a:spcBef>
              <a:buNone/>
            </a:pPr>
            <a:r>
              <a:rPr lang="en">
                <a:latin typeface="Trebuchet MS"/>
                <a:ea typeface="Trebuchet MS"/>
                <a:cs typeface="Trebuchet MS"/>
                <a:sym typeface="Trebuchet MS"/>
              </a:rPr>
              <a:t>Custom script (your choice)</a:t>
            </a:r>
          </a:p>
          <a:p>
            <a:pPr lvl="0" rtl="0" algn="ctr">
              <a:spcBef>
                <a:spcPts val="0"/>
              </a:spcBef>
              <a:buNone/>
            </a:pPr>
            <a:r>
              <a:rPr lang="en">
                <a:latin typeface="Trebuchet MS"/>
                <a:ea typeface="Trebuchet MS"/>
                <a:cs typeface="Trebuchet MS"/>
                <a:sym typeface="Trebuchet MS"/>
              </a:rPr>
              <a:t>Find and Replace</a:t>
            </a:r>
          </a:p>
          <a:p>
            <a:pPr lvl="0" rtl="0" algn="ctr">
              <a:spcBef>
                <a:spcPts val="0"/>
              </a:spcBef>
              <a:buNone/>
            </a:pPr>
            <a:r>
              <a:rPr lang="en">
                <a:latin typeface="Trebuchet MS"/>
                <a:ea typeface="Trebuchet MS"/>
                <a:cs typeface="Trebuchet MS"/>
                <a:sym typeface="Trebuchet MS"/>
              </a:rPr>
              <a:t>Hand encoding, copy and pasting, glue and popsicle sticks, </a:t>
            </a:r>
            <a:r>
              <a:rPr i="1" lang="en">
                <a:latin typeface="Trebuchet MS"/>
                <a:ea typeface="Trebuchet MS"/>
                <a:cs typeface="Trebuchet MS"/>
                <a:sym typeface="Trebuchet MS"/>
              </a:rPr>
              <a:t>whatever it takes!</a:t>
            </a:r>
          </a:p>
        </p:txBody>
      </p:sp>
      <p:sp>
        <p:nvSpPr>
          <p:cNvPr id="175" name="Shape 175"/>
          <p:cNvSpPr txBox="1"/>
          <p:nvPr/>
        </p:nvSpPr>
        <p:spPr>
          <a:xfrm>
            <a:off x="6826700" y="2152475"/>
            <a:ext cx="1915200" cy="19140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*needle coming off the record*</a:t>
            </a:r>
          </a:p>
          <a:p>
            <a:pPr lvl="0" rtl="0" algn="ctr">
              <a:spcBef>
                <a:spcPts val="0"/>
              </a:spcBef>
              <a:buNone/>
            </a:pPr>
            <a:r>
              <a:t/>
            </a:r>
            <a:endParaRPr>
              <a:latin typeface="Trebuchet MS"/>
              <a:ea typeface="Trebuchet MS"/>
              <a:cs typeface="Trebuchet MS"/>
              <a:sym typeface="Trebuchet MS"/>
            </a:endParaRPr>
          </a:p>
          <a:p>
            <a:pPr lvl="0" rtl="0" algn="ctr">
              <a:spcBef>
                <a:spcPts val="0"/>
              </a:spcBef>
              <a:buNone/>
            </a:pPr>
            <a:r>
              <a:rPr lang="en">
                <a:latin typeface="Trebuchet MS"/>
                <a:ea typeface="Trebuchet MS"/>
                <a:cs typeface="Trebuchet MS"/>
                <a:sym typeface="Trebuchet MS"/>
              </a:rPr>
              <a:t>This is the tough part.</a:t>
            </a:r>
          </a:p>
        </p:txBody>
      </p:sp>
      <p:sp>
        <p:nvSpPr>
          <p:cNvPr id="176" name="Shape 176"/>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74EA7"/>
        </a:solidFill>
      </p:bgPr>
    </p:bg>
    <p:spTree>
      <p:nvGrpSpPr>
        <p:cNvPr id="1114" name="Shape 1114"/>
        <p:cNvGrpSpPr/>
        <p:nvPr/>
      </p:nvGrpSpPr>
      <p:grpSpPr>
        <a:xfrm>
          <a:off x="0" y="0"/>
          <a:ext cx="0" cy="0"/>
          <a:chOff x="0" y="0"/>
          <a:chExt cx="0" cy="0"/>
        </a:xfrm>
      </p:grpSpPr>
      <p:sp>
        <p:nvSpPr>
          <p:cNvPr id="1115" name="Shape 111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Icing and Advice</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9" name="Shape 1119"/>
        <p:cNvGrpSpPr/>
        <p:nvPr/>
      </p:nvGrpSpPr>
      <p:grpSpPr>
        <a:xfrm>
          <a:off x="0" y="0"/>
          <a:ext cx="0" cy="0"/>
          <a:chOff x="0" y="0"/>
          <a:chExt cx="0" cy="0"/>
        </a:xfrm>
      </p:grpSpPr>
      <p:pic>
        <p:nvPicPr>
          <p:cNvPr id="1120" name="Shape 1120"/>
          <p:cNvPicPr preferRelativeResize="0"/>
          <p:nvPr/>
        </p:nvPicPr>
        <p:blipFill>
          <a:blip r:embed="rId3">
            <a:alphaModFix/>
          </a:blip>
          <a:stretch>
            <a:fillRect/>
          </a:stretch>
        </p:blipFill>
        <p:spPr>
          <a:xfrm>
            <a:off x="303300" y="1543350"/>
            <a:ext cx="4362450" cy="2886075"/>
          </a:xfrm>
          <a:prstGeom prst="rect">
            <a:avLst/>
          </a:prstGeom>
          <a:noFill/>
          <a:ln>
            <a:noFill/>
          </a:ln>
        </p:spPr>
      </p:pic>
      <p:sp>
        <p:nvSpPr>
          <p:cNvPr id="1121" name="Shape 1121"/>
          <p:cNvSpPr txBox="1"/>
          <p:nvPr/>
        </p:nvSpPr>
        <p:spPr>
          <a:xfrm>
            <a:off x="309200" y="1045925"/>
            <a:ext cx="6380100" cy="2853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latin typeface="Trebuchet MS"/>
                <a:ea typeface="Trebuchet MS"/>
                <a:cs typeface="Trebuchet MS"/>
                <a:sym typeface="Trebuchet MS"/>
                <a:hlinkClick r:id="rId4"/>
              </a:rPr>
              <a:t>http://archivesspace.github.io/archivesspace/api</a:t>
            </a:r>
          </a:p>
        </p:txBody>
      </p:sp>
      <p:pic>
        <p:nvPicPr>
          <p:cNvPr id="1122" name="Shape 1122"/>
          <p:cNvPicPr preferRelativeResize="0"/>
          <p:nvPr/>
        </p:nvPicPr>
        <p:blipFill>
          <a:blip r:embed="rId5">
            <a:alphaModFix/>
          </a:blip>
          <a:stretch>
            <a:fillRect/>
          </a:stretch>
        </p:blipFill>
        <p:spPr>
          <a:xfrm>
            <a:off x="2306800" y="2301175"/>
            <a:ext cx="6743700" cy="542925"/>
          </a:xfrm>
          <a:prstGeom prst="rect">
            <a:avLst/>
          </a:prstGeom>
          <a:noFill/>
          <a:ln>
            <a:noFill/>
          </a:ln>
        </p:spPr>
      </p:pic>
      <p:sp>
        <p:nvSpPr>
          <p:cNvPr id="1123" name="Shape 1123"/>
          <p:cNvSpPr txBox="1"/>
          <p:nvPr>
            <p:ph type="title"/>
          </p:nvPr>
        </p:nvSpPr>
        <p:spPr>
          <a:xfrm>
            <a:off x="303300" y="335375"/>
            <a:ext cx="8621400" cy="639600"/>
          </a:xfrm>
          <a:prstGeom prst="rect">
            <a:avLst/>
          </a:prstGeom>
          <a:solidFill>
            <a:srgbClr val="674EA7"/>
          </a:solidFill>
        </p:spPr>
        <p:txBody>
          <a:bodyPr anchorCtr="0" anchor="t" bIns="91425" lIns="91425" rIns="91425" tIns="91425">
            <a:noAutofit/>
          </a:bodyPr>
          <a:lstStyle/>
          <a:p>
            <a:pPr lvl="0">
              <a:spcBef>
                <a:spcPts val="0"/>
              </a:spcBef>
              <a:buNone/>
            </a:pPr>
            <a:r>
              <a:rPr lang="en">
                <a:solidFill>
                  <a:srgbClr val="FFFFFF"/>
                </a:solidFill>
              </a:rPr>
              <a:t>Icing: </a:t>
            </a:r>
            <a:r>
              <a:rPr lang="en">
                <a:solidFill>
                  <a:srgbClr val="FFFFFF"/>
                </a:solidFill>
              </a:rPr>
              <a:t>Interpreting</a:t>
            </a:r>
            <a:r>
              <a:rPr lang="en">
                <a:solidFill>
                  <a:srgbClr val="FFFFFF"/>
                </a:solidFill>
              </a:rPr>
              <a:t> (ASpace) API endpoints</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x="0" y="0"/>
          <a:ext cx="0" cy="0"/>
          <a:chOff x="0" y="0"/>
          <a:chExt cx="0" cy="0"/>
        </a:xfrm>
      </p:grpSpPr>
      <p:pic>
        <p:nvPicPr>
          <p:cNvPr id="1128" name="Shape 1128"/>
          <p:cNvPicPr preferRelativeResize="0"/>
          <p:nvPr/>
        </p:nvPicPr>
        <p:blipFill>
          <a:blip r:embed="rId3">
            <a:alphaModFix/>
          </a:blip>
          <a:stretch>
            <a:fillRect/>
          </a:stretch>
        </p:blipFill>
        <p:spPr>
          <a:xfrm>
            <a:off x="559975" y="1879202"/>
            <a:ext cx="4029800" cy="2524474"/>
          </a:xfrm>
          <a:prstGeom prst="rect">
            <a:avLst/>
          </a:prstGeom>
          <a:noFill/>
          <a:ln>
            <a:noFill/>
          </a:ln>
        </p:spPr>
      </p:pic>
      <p:sp>
        <p:nvSpPr>
          <p:cNvPr id="1129" name="Shape 1129"/>
          <p:cNvSpPr txBox="1"/>
          <p:nvPr/>
        </p:nvSpPr>
        <p:spPr>
          <a:xfrm>
            <a:off x="348375" y="988325"/>
            <a:ext cx="8190300" cy="508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1130" name="Shape 1130"/>
          <p:cNvSpPr txBox="1"/>
          <p:nvPr/>
        </p:nvSpPr>
        <p:spPr>
          <a:xfrm>
            <a:off x="453500" y="1531225"/>
            <a:ext cx="3849000" cy="334200"/>
          </a:xfrm>
          <a:prstGeom prst="rect">
            <a:avLst/>
          </a:prstGeom>
          <a:noFill/>
          <a:ln>
            <a:noFill/>
          </a:ln>
        </p:spPr>
        <p:txBody>
          <a:bodyPr anchorCtr="0" anchor="t" bIns="91425" lIns="91425" rIns="91425" tIns="91425">
            <a:noAutofit/>
          </a:bodyPr>
          <a:lstStyle/>
          <a:p>
            <a:pPr lvl="0">
              <a:spcBef>
                <a:spcPts val="0"/>
              </a:spcBef>
              <a:buNone/>
            </a:pPr>
            <a:r>
              <a:rPr lang="en">
                <a:solidFill>
                  <a:srgbClr val="6AA84F"/>
                </a:solidFill>
                <a:latin typeface="Trebuchet MS"/>
                <a:ea typeface="Trebuchet MS"/>
                <a:cs typeface="Trebuchet MS"/>
                <a:sym typeface="Trebuchet MS"/>
              </a:rPr>
              <a:t>Determining the repository number:</a:t>
            </a:r>
          </a:p>
        </p:txBody>
      </p:sp>
      <p:pic>
        <p:nvPicPr>
          <p:cNvPr id="1131" name="Shape 1131"/>
          <p:cNvPicPr preferRelativeResize="0"/>
          <p:nvPr/>
        </p:nvPicPr>
        <p:blipFill>
          <a:blip r:embed="rId4">
            <a:alphaModFix/>
          </a:blip>
          <a:stretch>
            <a:fillRect/>
          </a:stretch>
        </p:blipFill>
        <p:spPr>
          <a:xfrm>
            <a:off x="4892950" y="1802998"/>
            <a:ext cx="3757625" cy="2988349"/>
          </a:xfrm>
          <a:prstGeom prst="rect">
            <a:avLst/>
          </a:prstGeom>
          <a:noFill/>
          <a:ln>
            <a:noFill/>
          </a:ln>
        </p:spPr>
      </p:pic>
      <p:sp>
        <p:nvSpPr>
          <p:cNvPr id="1132" name="Shape 1132"/>
          <p:cNvSpPr txBox="1"/>
          <p:nvPr/>
        </p:nvSpPr>
        <p:spPr>
          <a:xfrm>
            <a:off x="4761050" y="1489825"/>
            <a:ext cx="3271200" cy="264600"/>
          </a:xfrm>
          <a:prstGeom prst="rect">
            <a:avLst/>
          </a:prstGeom>
          <a:noFill/>
          <a:ln>
            <a:noFill/>
          </a:ln>
        </p:spPr>
        <p:txBody>
          <a:bodyPr anchorCtr="0" anchor="t" bIns="91425" lIns="91425" rIns="91425" tIns="91425">
            <a:noAutofit/>
          </a:bodyPr>
          <a:lstStyle/>
          <a:p>
            <a:pPr lvl="0">
              <a:spcBef>
                <a:spcPts val="0"/>
              </a:spcBef>
              <a:buNone/>
            </a:pPr>
            <a:r>
              <a:rPr lang="en">
                <a:solidFill>
                  <a:schemeClr val="accent5"/>
                </a:solidFill>
                <a:latin typeface="Trebuchet MS"/>
                <a:ea typeface="Trebuchet MS"/>
                <a:cs typeface="Trebuchet MS"/>
                <a:sym typeface="Trebuchet MS"/>
              </a:rPr>
              <a:t>Determining an agent number:</a:t>
            </a:r>
          </a:p>
        </p:txBody>
      </p:sp>
      <p:sp>
        <p:nvSpPr>
          <p:cNvPr id="1133" name="Shape 1133"/>
          <p:cNvSpPr txBox="1"/>
          <p:nvPr>
            <p:ph type="title"/>
          </p:nvPr>
        </p:nvSpPr>
        <p:spPr>
          <a:xfrm>
            <a:off x="303300" y="335375"/>
            <a:ext cx="86121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7" name="Shape 1137"/>
        <p:cNvGrpSpPr/>
        <p:nvPr/>
      </p:nvGrpSpPr>
      <p:grpSpPr>
        <a:xfrm>
          <a:off x="0" y="0"/>
          <a:ext cx="0" cy="0"/>
          <a:chOff x="0" y="0"/>
          <a:chExt cx="0" cy="0"/>
        </a:xfrm>
      </p:grpSpPr>
      <p:graphicFrame>
        <p:nvGraphicFramePr>
          <p:cNvPr id="1138" name="Shape 1138"/>
          <p:cNvGraphicFramePr/>
          <p:nvPr/>
        </p:nvGraphicFramePr>
        <p:xfrm>
          <a:off x="365887" y="1044050"/>
          <a:ext cx="3000000" cy="3000000"/>
        </p:xfrm>
        <a:graphic>
          <a:graphicData uri="http://schemas.openxmlformats.org/drawingml/2006/table">
            <a:tbl>
              <a:tblPr>
                <a:noFill/>
                <a:tableStyleId>{4A4DE580-F12B-4081-B3C4-C13DDAC5F740}</a:tableStyleId>
              </a:tblPr>
              <a:tblGrid>
                <a:gridCol w="2146875"/>
                <a:gridCol w="6265350"/>
              </a:tblGrid>
              <a:tr h="502650">
                <a:tc>
                  <a:txBody>
                    <a:bodyPr>
                      <a:noAutofit/>
                    </a:bodyPr>
                    <a:lstStyle/>
                    <a:p>
                      <a:pPr lvl="0" rtl="0" algn="ctr">
                        <a:lnSpc>
                          <a:spcPct val="115000"/>
                        </a:lnSpc>
                        <a:spcBef>
                          <a:spcPts val="0"/>
                        </a:spcBef>
                        <a:buNone/>
                      </a:pPr>
                      <a:r>
                        <a:rPr b="1" lang="en" sz="1000" u="sng">
                          <a:solidFill>
                            <a:srgbClr val="0277BD"/>
                          </a:solidFill>
                          <a:hlinkClick r:id="rId3"/>
                        </a:rPr>
                        <a:t>http://localhost:8089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address of your instance of ASpace. You will ONLY replace “local host,” the colon and port number remain. EX. http://archivesspace.fakeu.edu:8089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/repositories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“repositories” here means that this endpoint is repository-specific. Some non-repo specific requests in AS are for Agents and Access Points, which span all of AS. EX. http://archivesspace.fakeu.edu:8089/agents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1092575">
                <a:tc>
                  <a:txBody>
                    <a:bodyPr>
                      <a:noAutofit/>
                    </a:bodyPr>
                    <a:lstStyle/>
                    <a:p>
                      <a:pPr lvl="0" rtl="0" algn="ctr">
                        <a:lnSpc>
                          <a:spcPct val="115000"/>
                        </a:lnSpc>
                        <a:spcBef>
                          <a:spcPts val="0"/>
                        </a:spcBef>
                        <a:buNone/>
                      </a:pPr>
                      <a:r>
                        <a:rPr b="1" lang="en" sz="1000"/>
                        <a:t>/:repo_id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this colon means this value will be unique to your institution. How can you determine the repository number? You can use the repo endpoint, or, from within AS navigate Systems &gt; Manage Repositories &gt; select repository &gt; and look at the address bar.</a:t>
                      </a:r>
                    </a:p>
                    <a:p>
                      <a:pPr lvl="0" rtl="0" algn="ctr">
                        <a:lnSpc>
                          <a:spcPct val="115000"/>
                        </a:lnSpc>
                        <a:spcBef>
                          <a:spcPts val="0"/>
                        </a:spcBef>
                        <a:buNone/>
                      </a:pPr>
                      <a:r>
                        <a:rPr lang="en" sz="1000"/>
                        <a:t>EX. http://archivesspace.fakeu.edu:8089/repositories/3</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/resources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Other examples are /accessions or /top_containers.  EX. http://archivesspace.fakeu.edu:8089/repositories/3/accessions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first resource. How can you determine resource numbers? Navigate to the resource in the interface and its number will be in the address bar. EX. http://archivesspace.fakeu.edu:8089/repositories/3/resources/1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139" name="Shape 1139"/>
          <p:cNvSpPr txBox="1"/>
          <p:nvPr/>
        </p:nvSpPr>
        <p:spPr>
          <a:xfrm>
            <a:off x="472500" y="237375"/>
            <a:ext cx="8199000" cy="626400"/>
          </a:xfrm>
          <a:prstGeom prst="rect">
            <a:avLst/>
          </a:prstGeom>
          <a:noFill/>
          <a:ln>
            <a:noFill/>
          </a:ln>
        </p:spPr>
        <p:txBody>
          <a:bodyPr anchorCtr="0" anchor="t" bIns="91425" lIns="91425" rIns="91425" tIns="91425">
            <a:noAutofit/>
          </a:bodyPr>
          <a:lstStyle/>
          <a:p>
            <a:pPr lvl="0" algn="ctr">
              <a:spcBef>
                <a:spcPts val="0"/>
              </a:spcBef>
              <a:buNone/>
            </a:pPr>
            <a:r>
              <a:rPr b="1" lang="en" sz="1100">
                <a:highlight>
                  <a:srgbClr val="FFFFFF"/>
                </a:highlight>
                <a:latin typeface="Trebuchet MS"/>
                <a:ea typeface="Trebuchet MS"/>
                <a:cs typeface="Trebuchet MS"/>
                <a:sym typeface="Trebuchet MS"/>
              </a:rPr>
              <a:t>Sample endpoint from documentation: </a:t>
            </a:r>
            <a:r>
              <a:rPr b="1" lang="en" sz="1100">
                <a:solidFill>
                  <a:srgbClr val="0000FF"/>
                </a:solidFill>
                <a:highlight>
                  <a:srgbClr val="FFFFFF"/>
                </a:highlight>
                <a:latin typeface="Trebuchet MS"/>
                <a:ea typeface="Trebuchet MS"/>
                <a:cs typeface="Trebuchet MS"/>
                <a:sym typeface="Trebuchet MS"/>
              </a:rPr>
              <a:t>http://localhost:8089/repositories/:repo_id/resources/1</a:t>
            </a:r>
          </a:p>
          <a:p>
            <a:pPr lvl="0" algn="ctr">
              <a:spcBef>
                <a:spcPts val="0"/>
              </a:spcBef>
              <a:buNone/>
            </a:pPr>
            <a:r>
              <a:t/>
            </a:r>
            <a:endParaRPr b="1" sz="1100">
              <a:solidFill>
                <a:srgbClr val="222222"/>
              </a:solidFill>
              <a:highlight>
                <a:srgbClr val="FFFFFF"/>
              </a:highlight>
              <a:latin typeface="Trebuchet MS"/>
              <a:ea typeface="Trebuchet MS"/>
              <a:cs typeface="Trebuchet MS"/>
              <a:sym typeface="Trebuchet MS"/>
            </a:endParaRPr>
          </a:p>
          <a:p>
            <a:pPr lvl="0" algn="ctr">
              <a:spcBef>
                <a:spcPts val="0"/>
              </a:spcBef>
              <a:buNone/>
            </a:pPr>
            <a:r>
              <a:rPr b="1" lang="en" sz="1100">
                <a:solidFill>
                  <a:srgbClr val="222222"/>
                </a:solidFill>
                <a:highlight>
                  <a:srgbClr val="FFFFFF"/>
                </a:highlight>
                <a:latin typeface="Trebuchet MS"/>
                <a:ea typeface="Trebuchet MS"/>
                <a:cs typeface="Trebuchet MS"/>
                <a:sym typeface="Trebuchet MS"/>
              </a:rPr>
              <a:t>Example “fake” endpoint that mimics real life: </a:t>
            </a:r>
            <a:r>
              <a:rPr b="1" lang="en" sz="1100">
                <a:solidFill>
                  <a:srgbClr val="0000FF"/>
                </a:solidFill>
                <a:highlight>
                  <a:srgbClr val="FFFFFF"/>
                </a:highlight>
                <a:latin typeface="Trebuchet MS"/>
                <a:ea typeface="Trebuchet MS"/>
                <a:cs typeface="Trebuchet MS"/>
                <a:sym typeface="Trebuchet MS"/>
              </a:rPr>
              <a:t>http://archivesspace.fakeu.edu:8089/repositories/3/resources/1</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3" name="Shape 1143"/>
        <p:cNvGrpSpPr/>
        <p:nvPr/>
      </p:nvGrpSpPr>
      <p:grpSpPr>
        <a:xfrm>
          <a:off x="0" y="0"/>
          <a:ext cx="0" cy="0"/>
          <a:chOff x="0" y="0"/>
          <a:chExt cx="0" cy="0"/>
        </a:xfrm>
      </p:grpSpPr>
      <p:sp>
        <p:nvSpPr>
          <p:cNvPr id="1144" name="Shape 1144"/>
          <p:cNvSpPr txBox="1"/>
          <p:nvPr/>
        </p:nvSpPr>
        <p:spPr>
          <a:xfrm>
            <a:off x="641100" y="1045925"/>
            <a:ext cx="7861800" cy="3435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least most helpful thing you’ll hear is, “It’s in our GitHub!”</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If you’re serious about learning to script, you should watch the 10 million GitHub intro videos on YouTube</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Even </a:t>
            </a:r>
            <a:r>
              <a:rPr lang="en">
                <a:latin typeface="Trebuchet MS"/>
                <a:ea typeface="Trebuchet MS"/>
                <a:cs typeface="Trebuchet MS"/>
                <a:sym typeface="Trebuchet MS"/>
              </a:rPr>
              <a:t>casual</a:t>
            </a:r>
            <a:r>
              <a:rPr lang="en">
                <a:latin typeface="Trebuchet MS"/>
                <a:ea typeface="Trebuchet MS"/>
                <a:cs typeface="Trebuchet MS"/>
                <a:sym typeface="Trebuchet MS"/>
              </a:rPr>
              <a:t> users will benefit from using other people’s scripts (that’s how devs work!)</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Let’s go look at our repo together, we made it for </a:t>
            </a:r>
            <a:r>
              <a:rPr b="1" lang="en">
                <a:latin typeface="Trebuchet MS"/>
                <a:ea typeface="Trebuchet MS"/>
                <a:cs typeface="Trebuchet MS"/>
                <a:sym typeface="Trebuchet MS"/>
              </a:rPr>
              <a:t>you</a:t>
            </a:r>
            <a:r>
              <a:rPr lang="en">
                <a:latin typeface="Trebuchet MS"/>
                <a:ea typeface="Trebuchet MS"/>
                <a:cs typeface="Trebuchet MS"/>
                <a:sym typeface="Trebuchet MS"/>
              </a:rPr>
              <a:t>!</a:t>
            </a:r>
          </a:p>
          <a:p>
            <a:pPr lvl="0">
              <a:spcBef>
                <a:spcPts val="0"/>
              </a:spcBef>
              <a:buNone/>
            </a:pPr>
            <a:r>
              <a:t/>
            </a:r>
            <a:endParaRPr>
              <a:latin typeface="Trebuchet MS"/>
              <a:ea typeface="Trebuchet MS"/>
              <a:cs typeface="Trebuchet MS"/>
              <a:sym typeface="Trebuchet MS"/>
            </a:endParaRPr>
          </a:p>
          <a:p>
            <a:pPr lvl="0" rtl="0" algn="ctr">
              <a:spcBef>
                <a:spcPts val="0"/>
              </a:spcBef>
              <a:buNone/>
            </a:pPr>
            <a:r>
              <a:rPr lang="en" u="sng">
                <a:solidFill>
                  <a:schemeClr val="hlink"/>
                </a:solidFill>
                <a:latin typeface="Trebuchet MS"/>
                <a:ea typeface="Trebuchet MS"/>
                <a:cs typeface="Trebuchet MS"/>
                <a:sym typeface="Trebuchet MS"/>
                <a:hlinkClick r:id="rId3"/>
              </a:rPr>
              <a:t>https://github.com/jhu-archives-and-manuscripts/MARAC_API_Workshop</a:t>
            </a:r>
          </a:p>
        </p:txBody>
      </p:sp>
      <p:sp>
        <p:nvSpPr>
          <p:cNvPr id="1145" name="Shape 1145"/>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IS GitHub anyway?</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9" name="Shape 1149"/>
        <p:cNvGrpSpPr/>
        <p:nvPr/>
      </p:nvGrpSpPr>
      <p:grpSpPr>
        <a:xfrm>
          <a:off x="0" y="0"/>
          <a:ext cx="0" cy="0"/>
          <a:chOff x="0" y="0"/>
          <a:chExt cx="0" cy="0"/>
        </a:xfrm>
      </p:grpSpPr>
      <p:sp>
        <p:nvSpPr>
          <p:cNvPr id="1150" name="Shape 1150"/>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We purposely made you “fail” a few times today.  Get used to it!</a:t>
            </a:r>
          </a:p>
          <a:p>
            <a:pPr lvl="0" rtl="0">
              <a:spcBef>
                <a:spcPts val="0"/>
              </a:spcBef>
              <a:buNone/>
            </a:pPr>
            <a:r>
              <a:t/>
            </a:r>
            <a:endParaRPr sz="1800">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You WILL not succeed on the first try.</a:t>
            </a:r>
          </a:p>
          <a:p>
            <a:pPr indent="-228600" lvl="0" marL="457200" rtl="0">
              <a:spcBef>
                <a:spcPts val="0"/>
              </a:spcBef>
              <a:buFont typeface="Trebuchet MS"/>
              <a:buChar char="●"/>
            </a:pPr>
            <a:r>
              <a:rPr lang="en">
                <a:latin typeface="Trebuchet MS"/>
                <a:ea typeface="Trebuchet MS"/>
                <a:cs typeface="Trebuchet MS"/>
                <a:sym typeface="Trebuchet MS"/>
              </a:rPr>
              <a:t>You WILL hit unanticipated snafus, oftentimes due to data models and/or poorly written documentation (aka, due to no fault of your own!).</a:t>
            </a:r>
          </a:p>
          <a:p>
            <a:pPr indent="-228600" lvl="0" marL="457200" rtl="0">
              <a:spcBef>
                <a:spcPts val="0"/>
              </a:spcBef>
              <a:buFont typeface="Trebuchet MS"/>
              <a:buChar char="●"/>
            </a:pPr>
            <a:r>
              <a:rPr lang="en">
                <a:latin typeface="Trebuchet MS"/>
                <a:ea typeface="Trebuchet MS"/>
                <a:cs typeface="Trebuchet MS"/>
                <a:sym typeface="Trebuchet MS"/>
              </a:rPr>
              <a:t>You WILL be fitter, happier, and more productive if you start building a community now and asking questions.</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1151" name="Shape 1151"/>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There will ALWAYS be “gotchas”</a:t>
            </a: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5" name="Shape 1155"/>
        <p:cNvGrpSpPr/>
        <p:nvPr/>
      </p:nvGrpSpPr>
      <p:grpSpPr>
        <a:xfrm>
          <a:off x="0" y="0"/>
          <a:ext cx="0" cy="0"/>
          <a:chOff x="0" y="0"/>
          <a:chExt cx="0" cy="0"/>
        </a:xfrm>
      </p:grpSpPr>
      <p:sp>
        <p:nvSpPr>
          <p:cNvPr id="1156" name="Shape 1156"/>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“gotcha”</a:t>
            </a:r>
          </a:p>
        </p:txBody>
      </p:sp>
      <p:sp>
        <p:nvSpPr>
          <p:cNvPr id="1157" name="Shape 1157"/>
          <p:cNvSpPr txBox="1"/>
          <p:nvPr/>
        </p:nvSpPr>
        <p:spPr>
          <a:xfrm>
            <a:off x="314650" y="1232300"/>
            <a:ext cx="7524000" cy="138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2"/>
              </a:buClr>
              <a:buFont typeface="Arial"/>
              <a:buNone/>
            </a:pPr>
            <a:r>
              <a:rPr b="1" lang="en">
                <a:solidFill>
                  <a:schemeClr val="accent3"/>
                </a:solidFill>
                <a:highlight>
                  <a:srgbClr val="FFFFFF"/>
                </a:highlight>
              </a:rPr>
              <a:t>it·er·a·tion</a:t>
            </a:r>
          </a:p>
          <a:p>
            <a:pPr lvl="0" rtl="0">
              <a:lnSpc>
                <a:spcPct val="115000"/>
              </a:lnSpc>
              <a:spcBef>
                <a:spcPts val="0"/>
              </a:spcBef>
              <a:buClr>
                <a:schemeClr val="dk2"/>
              </a:buClr>
              <a:buSzPct val="100000"/>
              <a:buFont typeface="Arial"/>
              <a:buNone/>
            </a:pPr>
            <a:r>
              <a:rPr lang="en" sz="1100">
                <a:solidFill>
                  <a:schemeClr val="accent3"/>
                </a:solidFill>
                <a:highlight>
                  <a:srgbClr val="FFFFFF"/>
                </a:highlight>
              </a:rPr>
              <a:t>ˌidəˈrāSH(ə)n/</a:t>
            </a:r>
          </a:p>
          <a:p>
            <a:pPr lvl="0" rtl="0">
              <a:spcBef>
                <a:spcPts val="0"/>
              </a:spcBef>
              <a:buClr>
                <a:schemeClr val="dk2"/>
              </a:buClr>
              <a:buSzPct val="100000"/>
              <a:buFont typeface="Arial"/>
              <a:buNone/>
            </a:pPr>
            <a:r>
              <a:rPr i="1" lang="en" sz="1100">
                <a:solidFill>
                  <a:schemeClr val="accent3"/>
                </a:solidFill>
                <a:highlight>
                  <a:srgbClr val="FFFFFF"/>
                </a:highlight>
              </a:rPr>
              <a:t>noun</a:t>
            </a:r>
          </a:p>
          <a:p>
            <a:pPr indent="-298450" lvl="0" marL="457200" rtl="0">
              <a:lnSpc>
                <a:spcPct val="115000"/>
              </a:lnSpc>
              <a:spcBef>
                <a:spcPts val="0"/>
              </a:spcBef>
              <a:buClr>
                <a:schemeClr val="accent3"/>
              </a:buClr>
              <a:buSzPct val="100000"/>
              <a:buAutoNum type="arabicPeriod"/>
            </a:pPr>
            <a:r>
              <a:rPr lang="en" sz="1100">
                <a:solidFill>
                  <a:schemeClr val="accent3"/>
                </a:solidFill>
                <a:highlight>
                  <a:srgbClr val="FFFFFF"/>
                </a:highlight>
              </a:rPr>
              <a:t>the repetition of a process or utterance.</a:t>
            </a:r>
          </a:p>
          <a:p>
            <a:pPr indent="-298450" lvl="1" marL="1041400" rtl="0">
              <a:lnSpc>
                <a:spcPct val="115000"/>
              </a:lnSpc>
              <a:spcBef>
                <a:spcPts val="0"/>
              </a:spcBef>
              <a:buClr>
                <a:schemeClr val="accent3"/>
              </a:buClr>
              <a:buSzPct val="100000"/>
            </a:pPr>
            <a:r>
              <a:rPr lang="en" sz="1100">
                <a:solidFill>
                  <a:schemeClr val="accent3"/>
                </a:solidFill>
                <a:highlight>
                  <a:srgbClr val="FFFFFF"/>
                </a:highlight>
              </a:rPr>
              <a:t>repetition of a mathematical or computational procedure applied to the result of a previous application, typically as a means of obtaining successively closer approximations to the solution of a problem.</a:t>
            </a:r>
          </a:p>
          <a:p>
            <a:pPr lvl="0" rtl="0">
              <a:spcBef>
                <a:spcPts val="0"/>
              </a:spcBef>
              <a:buNone/>
            </a:pPr>
            <a:r>
              <a:t/>
            </a:r>
            <a:endParaRPr sz="1100"/>
          </a:p>
        </p:txBody>
      </p:sp>
      <p:sp>
        <p:nvSpPr>
          <p:cNvPr id="1158" name="Shape 1158"/>
          <p:cNvSpPr txBox="1"/>
          <p:nvPr/>
        </p:nvSpPr>
        <p:spPr>
          <a:xfrm>
            <a:off x="314650" y="2908700"/>
            <a:ext cx="7524000" cy="8916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chemeClr val="accent5"/>
                </a:solidFill>
                <a:highlight>
                  <a:srgbClr val="FFFFFF"/>
                </a:highlight>
              </a:rPr>
              <a:t>Lock version - a value that incrementally increases every time an AS record is altered. In practice, this means work cannot and should not continue on the data in question, i.e. your team has to stop work</a:t>
            </a:r>
          </a:p>
          <a:p>
            <a:pPr lvl="0" rtl="0">
              <a:spcBef>
                <a:spcPts val="0"/>
              </a:spcBef>
              <a:buNone/>
            </a:pPr>
            <a:r>
              <a:t/>
            </a:r>
            <a:endParaRPr sz="1100"/>
          </a:p>
        </p:txBody>
      </p:sp>
      <p:pic>
        <p:nvPicPr>
          <p:cNvPr id="1159" name="Shape 1159"/>
          <p:cNvPicPr preferRelativeResize="0"/>
          <p:nvPr/>
        </p:nvPicPr>
        <p:blipFill>
          <a:blip r:embed="rId3">
            <a:alphaModFix/>
          </a:blip>
          <a:stretch>
            <a:fillRect/>
          </a:stretch>
        </p:blipFill>
        <p:spPr>
          <a:xfrm>
            <a:off x="2195462" y="3959675"/>
            <a:ext cx="3762375" cy="7143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3" name="Shape 1163"/>
        <p:cNvGrpSpPr/>
        <p:nvPr/>
      </p:nvGrpSpPr>
      <p:grpSpPr>
        <a:xfrm>
          <a:off x="0" y="0"/>
          <a:ext cx="0" cy="0"/>
          <a:chOff x="0" y="0"/>
          <a:chExt cx="0" cy="0"/>
        </a:xfrm>
      </p:grpSpPr>
      <p:sp>
        <p:nvSpPr>
          <p:cNvPr id="1164" name="Shape 1164"/>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frustration</a:t>
            </a:r>
          </a:p>
        </p:txBody>
      </p:sp>
      <p:sp>
        <p:nvSpPr>
          <p:cNvPr id="1165" name="Shape 1165"/>
          <p:cNvSpPr txBox="1"/>
          <p:nvPr/>
        </p:nvSpPr>
        <p:spPr>
          <a:xfrm>
            <a:off x="303300" y="1056650"/>
            <a:ext cx="8520600" cy="34494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Session time and page limits</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Char char="●"/>
            </a:pPr>
            <a:r>
              <a:rPr lang="en">
                <a:latin typeface="Trebuchet MS"/>
                <a:ea typeface="Trebuchet MS"/>
                <a:cs typeface="Trebuchet MS"/>
                <a:sym typeface="Trebuchet MS"/>
              </a:rPr>
              <a:t>Ever been timed out of your bank account? Frustrating but vital</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The amount of time you have after authenticating is called “session time”</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ASpace default is very short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Ask your ASpace tech person to up the session time in the AS config; we’ve provided instructions in the take home document (which really will happen, we promise)</a:t>
            </a:r>
          </a:p>
          <a:p>
            <a:pPr lvl="0">
              <a:lnSpc>
                <a:spcPct val="115000"/>
              </a:lnSpc>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9" name="Shape 1169"/>
        <p:cNvGrpSpPr/>
        <p:nvPr/>
      </p:nvGrpSpPr>
      <p:grpSpPr>
        <a:xfrm>
          <a:off x="0" y="0"/>
          <a:ext cx="0" cy="0"/>
          <a:chOff x="0" y="0"/>
          <a:chExt cx="0" cy="0"/>
        </a:xfrm>
      </p:grpSpPr>
      <p:sp>
        <p:nvSpPr>
          <p:cNvPr id="1170" name="Shape 1170"/>
          <p:cNvSpPr txBox="1"/>
          <p:nvPr/>
        </p:nvSpPr>
        <p:spPr>
          <a:xfrm>
            <a:off x="303300" y="1045925"/>
            <a:ext cx="8520600" cy="40977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In your pre-workshop surveys, many of you (understandably) noted applications we didn’t get a chance to cover today, notably:</a:t>
            </a:r>
          </a:p>
          <a:p>
            <a:pPr indent="-228600" lvl="0" marL="457200" rtl="0">
              <a:spcBef>
                <a:spcPts val="0"/>
              </a:spcBef>
              <a:buFont typeface="Trebuchet MS"/>
              <a:buChar char="●"/>
            </a:pPr>
            <a:r>
              <a:rPr b="1" lang="en">
                <a:latin typeface="Trebuchet MS"/>
                <a:ea typeface="Trebuchet MS"/>
                <a:cs typeface="Trebuchet MS"/>
                <a:sym typeface="Trebuchet MS"/>
              </a:rPr>
              <a:t>ILSes</a:t>
            </a:r>
            <a:r>
              <a:rPr lang="en">
                <a:latin typeface="Trebuchet MS"/>
                <a:ea typeface="Trebuchet MS"/>
                <a:cs typeface="Trebuchet MS"/>
                <a:sym typeface="Trebuchet MS"/>
              </a:rPr>
              <a:t> like </a:t>
            </a:r>
            <a:r>
              <a:rPr lang="en" u="sng">
                <a:solidFill>
                  <a:schemeClr val="hlink"/>
                </a:solidFill>
                <a:latin typeface="Trebuchet MS"/>
                <a:ea typeface="Trebuchet MS"/>
                <a:cs typeface="Trebuchet MS"/>
                <a:sym typeface="Trebuchet MS"/>
                <a:hlinkClick r:id="rId3"/>
              </a:rPr>
              <a:t>Voyager</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Digital exhibition</a:t>
            </a:r>
            <a:r>
              <a:rPr lang="en">
                <a:latin typeface="Trebuchet MS"/>
                <a:ea typeface="Trebuchet MS"/>
                <a:cs typeface="Trebuchet MS"/>
                <a:sym typeface="Trebuchet MS"/>
              </a:rPr>
              <a:t> applications like Omeka;</a:t>
            </a:r>
          </a:p>
          <a:p>
            <a:pPr indent="-228600" lvl="0" marL="457200" rtl="0">
              <a:spcBef>
                <a:spcPts val="0"/>
              </a:spcBef>
              <a:buFont typeface="Trebuchet MS"/>
              <a:buChar char="●"/>
            </a:pPr>
            <a:r>
              <a:rPr b="1" lang="en">
                <a:latin typeface="Trebuchet MS"/>
                <a:ea typeface="Trebuchet MS"/>
                <a:cs typeface="Trebuchet MS"/>
                <a:sym typeface="Trebuchet MS"/>
              </a:rPr>
              <a:t>Digital collections/repository</a:t>
            </a:r>
            <a:r>
              <a:rPr lang="en">
                <a:latin typeface="Trebuchet MS"/>
                <a:ea typeface="Trebuchet MS"/>
                <a:cs typeface="Trebuchet MS"/>
                <a:sym typeface="Trebuchet MS"/>
              </a:rPr>
              <a:t> applications like ContentDM or Islandora; and,</a:t>
            </a:r>
          </a:p>
          <a:p>
            <a:pPr indent="-228600" lvl="0" marL="457200" rtl="0">
              <a:spcBef>
                <a:spcPts val="0"/>
              </a:spcBef>
              <a:buFont typeface="Trebuchet MS"/>
              <a:buChar char="●"/>
            </a:pPr>
            <a:r>
              <a:rPr b="1" lang="en">
                <a:latin typeface="Trebuchet MS"/>
                <a:ea typeface="Trebuchet MS"/>
                <a:cs typeface="Trebuchet MS"/>
                <a:sym typeface="Trebuchet MS"/>
              </a:rPr>
              <a:t>Cloud-based sharing applications</a:t>
            </a:r>
            <a:r>
              <a:rPr lang="en">
                <a:latin typeface="Trebuchet MS"/>
                <a:ea typeface="Trebuchet MS"/>
                <a:cs typeface="Trebuchet MS"/>
                <a:sym typeface="Trebuchet MS"/>
              </a:rPr>
              <a:t> like Dropbox/Drive/Box.</a:t>
            </a:r>
          </a:p>
          <a:p>
            <a:pPr lvl="0" rt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While we didn’t work through exercises with these applications today, hopefully you now know the </a:t>
            </a:r>
            <a:r>
              <a:rPr b="1" lang="en" sz="1800">
                <a:latin typeface="Trebuchet MS"/>
                <a:ea typeface="Trebuchet MS"/>
                <a:cs typeface="Trebuchet MS"/>
                <a:sym typeface="Trebuchet MS"/>
              </a:rPr>
              <a:t>steps to take</a:t>
            </a:r>
            <a:r>
              <a:rPr lang="en" sz="1800">
                <a:latin typeface="Trebuchet MS"/>
                <a:ea typeface="Trebuchet MS"/>
                <a:cs typeface="Trebuchet MS"/>
                <a:sym typeface="Trebuchet MS"/>
              </a:rPr>
              <a:t> to do future API work of your own, namely:</a:t>
            </a:r>
          </a:p>
          <a:p>
            <a:pPr indent="-228600" lvl="0" marL="457200" rtl="0">
              <a:spcBef>
                <a:spcPts val="0"/>
              </a:spcBef>
              <a:buFont typeface="Trebuchet MS"/>
              <a:buChar char="●"/>
            </a:pPr>
            <a:r>
              <a:rPr b="1" lang="en">
                <a:latin typeface="Trebuchet MS"/>
                <a:ea typeface="Trebuchet MS"/>
                <a:cs typeface="Trebuchet MS"/>
                <a:sym typeface="Trebuchet MS"/>
              </a:rPr>
              <a:t>Research the API</a:t>
            </a:r>
            <a:r>
              <a:rPr lang="en">
                <a:latin typeface="Trebuchet MS"/>
                <a:ea typeface="Trebuchet MS"/>
                <a:cs typeface="Trebuchet MS"/>
                <a:sym typeface="Trebuchet MS"/>
              </a:rPr>
              <a:t>, including authentication requirements and endpoint documentation;</a:t>
            </a:r>
          </a:p>
          <a:p>
            <a:pPr indent="-228600" lvl="0" marL="457200" rtl="0">
              <a:spcBef>
                <a:spcPts val="0"/>
              </a:spcBef>
              <a:buFont typeface="Trebuchet MS"/>
              <a:buChar char="●"/>
            </a:pPr>
            <a:r>
              <a:rPr lang="en">
                <a:latin typeface="Trebuchet MS"/>
                <a:ea typeface="Trebuchet MS"/>
                <a:cs typeface="Trebuchet MS"/>
                <a:sym typeface="Trebuchet MS"/>
              </a:rPr>
              <a:t>Play around in </a:t>
            </a:r>
            <a:r>
              <a:rPr b="1" lang="en">
                <a:latin typeface="Trebuchet MS"/>
                <a:ea typeface="Trebuchet MS"/>
                <a:cs typeface="Trebuchet MS"/>
                <a:sym typeface="Trebuchet MS"/>
              </a:rPr>
              <a:t>Postman</a:t>
            </a:r>
            <a:r>
              <a:rPr lang="en">
                <a:latin typeface="Trebuchet MS"/>
                <a:ea typeface="Trebuchet MS"/>
                <a:cs typeface="Trebuchet MS"/>
                <a:sym typeface="Trebuchet MS"/>
              </a:rPr>
              <a:t> (or another GUI API application);</a:t>
            </a:r>
          </a:p>
          <a:p>
            <a:pPr indent="-228600" lvl="0" marL="457200" rtl="0">
              <a:spcBef>
                <a:spcPts val="0"/>
              </a:spcBef>
              <a:buFont typeface="Trebuchet MS"/>
              <a:buChar char="●"/>
            </a:pPr>
            <a:r>
              <a:rPr lang="en">
                <a:latin typeface="Trebuchet MS"/>
                <a:ea typeface="Trebuchet MS"/>
                <a:cs typeface="Trebuchet MS"/>
                <a:sym typeface="Trebuchet MS"/>
              </a:rPr>
              <a:t>Determine whether your desired tasks can be accomplished through the </a:t>
            </a:r>
            <a:r>
              <a:rPr b="1" lang="en">
                <a:latin typeface="Trebuchet MS"/>
                <a:ea typeface="Trebuchet MS"/>
                <a:cs typeface="Trebuchet MS"/>
                <a:sym typeface="Trebuchet MS"/>
              </a:rPr>
              <a:t>GUI</a:t>
            </a:r>
            <a:r>
              <a:rPr lang="en">
                <a:latin typeface="Trebuchet MS"/>
                <a:ea typeface="Trebuchet MS"/>
                <a:cs typeface="Trebuchet MS"/>
                <a:sym typeface="Trebuchet MS"/>
              </a:rPr>
              <a:t>, or if you need a </a:t>
            </a:r>
            <a:r>
              <a:rPr b="1" lang="en">
                <a:latin typeface="Trebuchet MS"/>
                <a:ea typeface="Trebuchet MS"/>
                <a:cs typeface="Trebuchet MS"/>
                <a:sym typeface="Trebuchet MS"/>
              </a:rPr>
              <a:t>scripting language</a:t>
            </a:r>
            <a:r>
              <a:rPr lang="en">
                <a:latin typeface="Trebuchet MS"/>
                <a:ea typeface="Trebuchet MS"/>
                <a:cs typeface="Trebuchet MS"/>
                <a:sym typeface="Trebuchet MS"/>
              </a:rPr>
              <a:t>;</a:t>
            </a:r>
          </a:p>
          <a:p>
            <a:pPr indent="-228600" lvl="1" marL="914400" rtl="0">
              <a:spcBef>
                <a:spcPts val="0"/>
              </a:spcBef>
              <a:buFont typeface="Trebuchet MS"/>
              <a:buChar char="○"/>
            </a:pPr>
            <a:r>
              <a:rPr lang="en">
                <a:latin typeface="Trebuchet MS"/>
                <a:ea typeface="Trebuchet MS"/>
                <a:cs typeface="Trebuchet MS"/>
                <a:sym typeface="Trebuchet MS"/>
              </a:rPr>
              <a:t>If the latter, determine if </a:t>
            </a:r>
            <a:r>
              <a:rPr b="1" lang="en">
                <a:latin typeface="Trebuchet MS"/>
                <a:ea typeface="Trebuchet MS"/>
                <a:cs typeface="Trebuchet MS"/>
                <a:sym typeface="Trebuchet MS"/>
              </a:rPr>
              <a:t>someone else has already tackled</a:t>
            </a:r>
            <a:r>
              <a:rPr lang="en">
                <a:latin typeface="Trebuchet MS"/>
                <a:ea typeface="Trebuchet MS"/>
                <a:cs typeface="Trebuchet MS"/>
                <a:sym typeface="Trebuchet MS"/>
              </a:rPr>
              <a:t> your task (for example, on GitHub)</a:t>
            </a:r>
          </a:p>
          <a:p>
            <a:pPr indent="-228600" lvl="0" marL="457200" rtl="0">
              <a:spcBef>
                <a:spcPts val="0"/>
              </a:spcBef>
              <a:buFont typeface="Trebuchet MS"/>
              <a:buChar char="●"/>
            </a:pPr>
            <a:r>
              <a:rPr b="1" lang="en">
                <a:latin typeface="Trebuchet MS"/>
                <a:ea typeface="Trebuchet MS"/>
                <a:cs typeface="Trebuchet MS"/>
                <a:sym typeface="Trebuchet MS"/>
              </a:rPr>
              <a:t>Iteratively test</a:t>
            </a:r>
            <a:r>
              <a:rPr lang="en">
                <a:latin typeface="Trebuchet MS"/>
                <a:ea typeface="Trebuchet MS"/>
                <a:cs typeface="Trebuchet MS"/>
                <a:sym typeface="Trebuchet MS"/>
              </a:rPr>
              <a:t> (in a </a:t>
            </a:r>
            <a:r>
              <a:rPr i="1" lang="en">
                <a:latin typeface="Trebuchet MS"/>
                <a:ea typeface="Trebuchet MS"/>
                <a:cs typeface="Trebuchet MS"/>
                <a:sym typeface="Trebuchet MS"/>
              </a:rPr>
              <a:t>non-Production environment</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Profit!</a:t>
            </a:r>
          </a:p>
        </p:txBody>
      </p:sp>
      <p:sp>
        <p:nvSpPr>
          <p:cNvPr id="1171" name="Shape 1171"/>
          <p:cNvSpPr txBox="1"/>
          <p:nvPr>
            <p:ph type="title"/>
          </p:nvPr>
        </p:nvSpPr>
        <p:spPr>
          <a:xfrm>
            <a:off x="303300" y="259175"/>
            <a:ext cx="8520600" cy="7119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about XYZ application?</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9900"/>
        </a:solidFill>
      </p:bgPr>
    </p:bg>
    <p:spTree>
      <p:nvGrpSpPr>
        <p:cNvPr id="1175" name="Shape 1175"/>
        <p:cNvGrpSpPr/>
        <p:nvPr/>
      </p:nvGrpSpPr>
      <p:grpSpPr>
        <a:xfrm>
          <a:off x="0" y="0"/>
          <a:ext cx="0" cy="0"/>
          <a:chOff x="0" y="0"/>
          <a:chExt cx="0" cy="0"/>
        </a:xfrm>
      </p:grpSpPr>
      <p:sp>
        <p:nvSpPr>
          <p:cNvPr id="1176" name="Shape 117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Wrap up!</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0" name="Shape 1180"/>
        <p:cNvGrpSpPr/>
        <p:nvPr/>
      </p:nvGrpSpPr>
      <p:grpSpPr>
        <a:xfrm>
          <a:off x="0" y="0"/>
          <a:ext cx="0" cy="0"/>
          <a:chOff x="0" y="0"/>
          <a:chExt cx="0" cy="0"/>
        </a:xfrm>
      </p:grpSpPr>
      <p:sp>
        <p:nvSpPr>
          <p:cNvPr id="1181" name="Shape 118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Shutting down your Vagrant box</a:t>
            </a:r>
          </a:p>
        </p:txBody>
      </p:sp>
      <p:sp>
        <p:nvSpPr>
          <p:cNvPr id="1182" name="Shape 1182"/>
          <p:cNvSpPr txBox="1"/>
          <p:nvPr/>
        </p:nvSpPr>
        <p:spPr>
          <a:xfrm>
            <a:off x="299650" y="898925"/>
            <a:ext cx="8435700" cy="3875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Do the following in Terminal/the command prompt:</a:t>
            </a:r>
          </a:p>
          <a:p>
            <a:pPr lvl="0">
              <a:spcBef>
                <a:spcPts val="0"/>
              </a:spcBef>
              <a:buNone/>
            </a:pPr>
            <a:r>
              <a:t/>
            </a:r>
            <a:endParaRPr sz="1800">
              <a:latin typeface="Trebuchet MS"/>
              <a:ea typeface="Trebuchet MS"/>
              <a:cs typeface="Trebuchet MS"/>
              <a:sym typeface="Trebuchet MS"/>
            </a:endParaRPr>
          </a:p>
          <a:p>
            <a:pPr indent="-342900" lvl="0" marL="457200" rtl="0">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C9DAF8"/>
                </a:highlight>
                <a:latin typeface="Consolas"/>
                <a:ea typeface="Consolas"/>
                <a:cs typeface="Consolas"/>
                <a:sym typeface="Consolas"/>
              </a:rPr>
              <a:t>vagrant destroy</a:t>
            </a:r>
            <a:r>
              <a:rPr lang="en" sz="1800">
                <a:latin typeface="Trebuchet MS"/>
                <a:ea typeface="Trebuchet MS"/>
                <a:cs typeface="Trebuchet MS"/>
                <a:sym typeface="Trebuchet MS"/>
              </a:rPr>
              <a:t> and confirm the command by typing </a:t>
            </a:r>
            <a:r>
              <a:rPr lang="en" sz="1800">
                <a:highlight>
                  <a:srgbClr val="C9DAF8"/>
                </a:highlight>
                <a:latin typeface="Consolas"/>
                <a:ea typeface="Consolas"/>
                <a:cs typeface="Consolas"/>
                <a:sym typeface="Consolas"/>
              </a:rPr>
              <a:t>y</a:t>
            </a:r>
            <a:r>
              <a:rPr lang="en" sz="1800">
                <a:latin typeface="Trebuchet MS"/>
                <a:ea typeface="Trebuchet MS"/>
                <a:cs typeface="Trebuchet MS"/>
                <a:sym typeface="Trebuchet MS"/>
              </a:rPr>
              <a:t> when prompted</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“Destroying” is equivalent to hitting “shut down” on your computer; the computer is still sitting on your desk with your work saved, but it is powered off.</a:t>
            </a:r>
          </a:p>
          <a:p>
            <a:pPr indent="-342900" lvl="0" marL="457200" rtl="0">
              <a:spcBef>
                <a:spcPts val="0"/>
              </a:spcBef>
              <a:buClr>
                <a:schemeClr val="dk2"/>
              </a:buClr>
              <a:buSzPct val="100000"/>
              <a:buAutoNum type="arabicPeriod"/>
            </a:pPr>
            <a:r>
              <a:rPr lang="en" sz="1800">
                <a:latin typeface="Trebuchet MS"/>
                <a:ea typeface="Trebuchet MS"/>
                <a:cs typeface="Trebuchet MS"/>
                <a:sym typeface="Trebuchet MS"/>
              </a:rPr>
              <a:t>Type</a:t>
            </a:r>
            <a:r>
              <a:rPr lang="en" sz="1800">
                <a:solidFill>
                  <a:schemeClr val="dk2"/>
                </a:solidFill>
                <a:latin typeface="Trebuchet MS"/>
                <a:ea typeface="Trebuchet MS"/>
                <a:cs typeface="Trebuchet MS"/>
                <a:sym typeface="Trebuchet MS"/>
              </a:rPr>
              <a:t> </a:t>
            </a:r>
            <a:r>
              <a:rPr lang="en" sz="1800">
                <a:solidFill>
                  <a:schemeClr val="dk2"/>
                </a:solidFill>
                <a:highlight>
                  <a:srgbClr val="C9DAF8"/>
                </a:highlight>
                <a:latin typeface="Consolas"/>
                <a:ea typeface="Consolas"/>
                <a:cs typeface="Consolas"/>
                <a:sym typeface="Consolas"/>
              </a:rPr>
              <a:t>vagrant box remove aspace</a:t>
            </a:r>
            <a:r>
              <a:rPr lang="en" sz="1800">
                <a:solidFill>
                  <a:schemeClr val="dk2"/>
                </a:solidFill>
                <a:latin typeface="Trebuchet MS"/>
                <a:ea typeface="Trebuchet MS"/>
                <a:cs typeface="Trebuchet MS"/>
                <a:sym typeface="Trebuchet MS"/>
              </a:rPr>
              <a:t> to remove the box completely</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If “destroying” a box is like shutting down, “removing” a box is like taking a time machine back to the day you first cut the shrink wrap on your brand new computer.  All work you have done in the virtual environment will be lost, but, once the box is re-added and upped again, you will be back to the exact version we shared with you here.</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6" name="Shape 1186"/>
        <p:cNvGrpSpPr/>
        <p:nvPr/>
      </p:nvGrpSpPr>
      <p:grpSpPr>
        <a:xfrm>
          <a:off x="0" y="0"/>
          <a:ext cx="0" cy="0"/>
          <a:chOff x="0" y="0"/>
          <a:chExt cx="0" cy="0"/>
        </a:xfrm>
      </p:grpSpPr>
      <p:sp>
        <p:nvSpPr>
          <p:cNvPr id="1187" name="Shape 1187"/>
          <p:cNvSpPr txBox="1"/>
          <p:nvPr>
            <p:ph type="title"/>
          </p:nvPr>
        </p:nvSpPr>
        <p:spPr>
          <a:xfrm>
            <a:off x="303300" y="182975"/>
            <a:ext cx="8520600" cy="639600"/>
          </a:xfrm>
          <a:prstGeom prst="rect">
            <a:avLst/>
          </a:prstGeom>
        </p:spPr>
        <p:txBody>
          <a:bodyPr anchorCtr="0" anchor="t" bIns="91425" lIns="91425" rIns="91425" tIns="91425">
            <a:noAutofit/>
          </a:bodyPr>
          <a:lstStyle/>
          <a:p>
            <a:pPr lvl="0">
              <a:spcBef>
                <a:spcPts val="0"/>
              </a:spcBef>
              <a:buNone/>
            </a:pPr>
            <a:r>
              <a:rPr lang="en"/>
              <a:t>Thanks!</a:t>
            </a:r>
          </a:p>
        </p:txBody>
      </p:sp>
      <p:sp>
        <p:nvSpPr>
          <p:cNvPr id="1188" name="Shape 1188"/>
          <p:cNvSpPr txBox="1"/>
          <p:nvPr/>
        </p:nvSpPr>
        <p:spPr>
          <a:xfrm>
            <a:off x="621600" y="874325"/>
            <a:ext cx="7900800" cy="41427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Vagrant developed for this workshop was adapted by Lora Davis from </a:t>
            </a:r>
            <a:r>
              <a:rPr b="1" lang="en">
                <a:solidFill>
                  <a:schemeClr val="dk2"/>
                </a:solidFill>
                <a:latin typeface="Trebuchet MS"/>
                <a:ea typeface="Trebuchet MS"/>
                <a:cs typeface="Trebuchet MS"/>
                <a:sym typeface="Trebuchet MS"/>
              </a:rPr>
              <a:t>Dallas Pillen</a:t>
            </a:r>
            <a:r>
              <a:rPr lang="en">
                <a:solidFill>
                  <a:schemeClr val="dk2"/>
                </a:solidFill>
                <a:latin typeface="Trebuchet MS"/>
                <a:ea typeface="Trebuchet MS"/>
                <a:cs typeface="Trebuchet MS"/>
                <a:sym typeface="Trebuchet MS"/>
              </a:rPr>
              <a:t>’s </a:t>
            </a:r>
            <a:r>
              <a:rPr i="1" lang="en">
                <a:solidFill>
                  <a:schemeClr val="dk2"/>
                </a:solidFill>
                <a:latin typeface="Trebuchet MS"/>
                <a:ea typeface="Trebuchet MS"/>
                <a:cs typeface="Trebuchet MS"/>
                <a:sym typeface="Trebuchet MS"/>
              </a:rPr>
              <a:t>Archivagrant</a:t>
            </a:r>
            <a:r>
              <a:rPr lang="en">
                <a:solidFill>
                  <a:schemeClr val="dk2"/>
                </a:solidFill>
                <a:latin typeface="Trebuchet MS"/>
                <a:ea typeface="Trebuchet MS"/>
                <a:cs typeface="Trebuchet MS"/>
                <a:sym typeface="Trebuchet MS"/>
              </a:rPr>
              <a:t>. See his blog post for more information: </a:t>
            </a:r>
            <a:r>
              <a:rPr lang="en" u="sng">
                <a:solidFill>
                  <a:schemeClr val="hlink"/>
                </a:solidFill>
                <a:latin typeface="Trebuchet MS"/>
                <a:ea typeface="Trebuchet MS"/>
                <a:cs typeface="Trebuchet MS"/>
                <a:sym typeface="Trebuchet MS"/>
                <a:hlinkClick r:id="rId3"/>
              </a:rPr>
              <a:t>http://archival-integration.blogspot.com/2016/01/archivesspace-vagrant-archivagrant.html</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Additional Vagrant advice was offered by </a:t>
            </a:r>
            <a:r>
              <a:rPr b="1" lang="en">
                <a:solidFill>
                  <a:schemeClr val="dk2"/>
                </a:solidFill>
                <a:latin typeface="Trebuchet MS"/>
                <a:ea typeface="Trebuchet MS"/>
                <a:cs typeface="Trebuchet MS"/>
                <a:sym typeface="Trebuchet MS"/>
              </a:rPr>
              <a:t>Francis Kayiwa</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inspiration (if not the flawed code) for the ArchiveIt-ArchivesSpace exercise comes from the fantastic work of </a:t>
            </a:r>
            <a:r>
              <a:rPr b="1" lang="en">
                <a:solidFill>
                  <a:schemeClr val="dk2"/>
                </a:solidFill>
                <a:latin typeface="Trebuchet MS"/>
                <a:ea typeface="Trebuchet MS"/>
                <a:cs typeface="Trebuchet MS"/>
                <a:sym typeface="Trebuchet MS"/>
              </a:rPr>
              <a:t>Greg Wiedeman</a:t>
            </a:r>
            <a:r>
              <a:rPr lang="en">
                <a:solidFill>
                  <a:schemeClr val="dk2"/>
                </a:solidFill>
                <a:latin typeface="Trebuchet MS"/>
                <a:ea typeface="Trebuchet MS"/>
                <a:cs typeface="Trebuchet MS"/>
                <a:sym typeface="Trebuchet MS"/>
              </a:rPr>
              <a:t>.  Check it out on GitHub: </a:t>
            </a:r>
            <a:r>
              <a:rPr lang="en" u="sng">
                <a:solidFill>
                  <a:schemeClr val="hlink"/>
                </a:solidFill>
                <a:latin typeface="Trebuchet MS"/>
                <a:ea typeface="Trebuchet MS"/>
                <a:cs typeface="Trebuchet MS"/>
                <a:sym typeface="Trebuchet MS"/>
                <a:hlinkClick r:id="rId4"/>
              </a:rPr>
              <a:t>https://github.com/UAlbanyArchives/ASpace_WebArchives</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Thanks to </a:t>
            </a:r>
            <a:r>
              <a:rPr b="1" lang="en">
                <a:solidFill>
                  <a:schemeClr val="dk2"/>
                </a:solidFill>
                <a:latin typeface="Trebuchet MS"/>
                <a:ea typeface="Trebuchet MS"/>
                <a:cs typeface="Trebuchet MS"/>
                <a:sym typeface="Trebuchet MS"/>
              </a:rPr>
              <a:t>Eric Hanson</a:t>
            </a:r>
            <a:r>
              <a:rPr lang="en">
                <a:solidFill>
                  <a:schemeClr val="dk2"/>
                </a:solidFill>
                <a:latin typeface="Trebuchet MS"/>
                <a:ea typeface="Trebuchet MS"/>
                <a:cs typeface="Trebuchet MS"/>
                <a:sym typeface="Trebuchet MS"/>
              </a:rPr>
              <a:t>, Metadata Librarian at JHU, for his troubleshooting and all-around good spirits (YAY ERIC!)</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Several of these concepts and/or exercises were tested on JHU Sheridan Libraries’ staff, including NDSR Resident </a:t>
            </a:r>
            <a:r>
              <a:rPr b="1" lang="en">
                <a:solidFill>
                  <a:schemeClr val="dk2"/>
                </a:solidFill>
                <a:latin typeface="Trebuchet MS"/>
                <a:ea typeface="Trebuchet MS"/>
                <a:cs typeface="Trebuchet MS"/>
                <a:sym typeface="Trebuchet MS"/>
              </a:rPr>
              <a:t>Elizabeth England</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Anyone who has ever shared help/advice/support on blogs/listservs/bar stools who are too numerous to fully name (but we’ll try in person if you ask us to!).</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 </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192" name="Shape 1192"/>
        <p:cNvGrpSpPr/>
        <p:nvPr/>
      </p:nvGrpSpPr>
      <p:grpSpPr>
        <a:xfrm>
          <a:off x="0" y="0"/>
          <a:ext cx="0" cy="0"/>
          <a:chOff x="0" y="0"/>
          <a:chExt cx="0" cy="0"/>
        </a:xfrm>
      </p:grpSpPr>
      <p:sp>
        <p:nvSpPr>
          <p:cNvPr id="1193" name="Shape 1193"/>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a:t>
            </a:r>
            <a:r>
              <a:rPr lang="en">
                <a:solidFill>
                  <a:srgbClr val="FFFFFF"/>
                </a:solidFill>
              </a:rPr>
              <a:t> pitstop:</a:t>
            </a:r>
            <a:br>
              <a:rPr lang="en">
                <a:solidFill>
                  <a:srgbClr val="FFFFFF"/>
                </a:solidFill>
              </a:rPr>
            </a:br>
            <a:r>
              <a:rPr lang="en">
                <a:solidFill>
                  <a:srgbClr val="FFFFFF"/>
                </a:solidFill>
              </a:rPr>
              <a:t>Command line bootcamp</a:t>
            </a:r>
          </a:p>
        </p:txBody>
      </p:sp>
      <p:sp>
        <p:nvSpPr>
          <p:cNvPr id="1194" name="Shape 1194"/>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SzPct val="100000"/>
              <a:buFont typeface="Trebuchet MS"/>
              <a:buChar char="●"/>
            </a:pPr>
            <a:r>
              <a:rPr b="1" lang="en" sz="1600">
                <a:solidFill>
                  <a:srgbClr val="FFFFFF"/>
                </a:solidFill>
                <a:latin typeface="Trebuchet MS"/>
                <a:ea typeface="Trebuchet MS"/>
                <a:cs typeface="Trebuchet MS"/>
                <a:sym typeface="Trebuchet MS"/>
              </a:rPr>
              <a:t>A few very simple command line commands are necessary in this workshop</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But more important is being able to use them effectively</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Mac users, and PC users in Cygwin, will be using the same commands</a:t>
            </a: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98" name="Shape 1198"/>
        <p:cNvGrpSpPr/>
        <p:nvPr/>
      </p:nvGrpSpPr>
      <p:grpSpPr>
        <a:xfrm>
          <a:off x="0" y="0"/>
          <a:ext cx="0" cy="0"/>
          <a:chOff x="0" y="0"/>
          <a:chExt cx="0" cy="0"/>
        </a:xfrm>
      </p:grpSpPr>
      <p:cxnSp>
        <p:nvCxnSpPr>
          <p:cNvPr id="1199" name="Shape 1199"/>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1200" name="Shape 1200"/>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1201" name="Shape 1201"/>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02" name="Shape 1202"/>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p:txBody>
      </p:sp>
      <p:sp>
        <p:nvSpPr>
          <p:cNvPr id="1203" name="Shape 1203"/>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p:txBody>
      </p:sp>
      <p:sp>
        <p:nvSpPr>
          <p:cNvPr id="1204" name="Shape 1204"/>
          <p:cNvSpPr txBox="1"/>
          <p:nvPr>
            <p:ph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sp>
        <p:nvSpPr>
          <p:cNvPr id="1209" name="Shape 1209"/>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10" name="Shape 1210"/>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a:lnSpc>
                <a:spcPct val="115000"/>
              </a:lnSpc>
              <a:spcBef>
                <a:spcPts val="0"/>
              </a:spcBef>
              <a:buNone/>
            </a:pPr>
            <a:r>
              <a:rPr lang="en" sz="2400">
                <a:solidFill>
                  <a:srgbClr val="FFFFFF"/>
                </a:solidFill>
                <a:latin typeface="Georgia"/>
                <a:ea typeface="Georgia"/>
                <a:cs typeface="Georgia"/>
                <a:sym typeface="Georgia"/>
              </a:rPr>
              <a:t>C</a:t>
            </a:r>
            <a:r>
              <a:rPr lang="en" sz="2400">
                <a:solidFill>
                  <a:srgbClr val="FFFFFF"/>
                </a:solidFill>
                <a:latin typeface="Georgia"/>
                <a:ea typeface="Georgia"/>
                <a:cs typeface="Georgia"/>
                <a:sym typeface="Georgia"/>
              </a:rPr>
              <a:t>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11" name="Shape 1211"/>
          <p:cNvSpPr txBox="1"/>
          <p:nvPr/>
        </p:nvSpPr>
        <p:spPr>
          <a:xfrm>
            <a:off x="454500" y="1410925"/>
            <a:ext cx="8235000" cy="844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Here is yonder cygwin prompt. Your first instinct may be to ask, “But where am I?”</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Where am I? = “print working directory” = </a:t>
            </a:r>
            <a:r>
              <a:rPr lang="en">
                <a:highlight>
                  <a:srgbClr val="C9DAF8"/>
                </a:highlight>
                <a:latin typeface="Consolas"/>
                <a:ea typeface="Consolas"/>
                <a:cs typeface="Consolas"/>
                <a:sym typeface="Consolas"/>
              </a:rPr>
              <a:t>pwd</a:t>
            </a:r>
          </a:p>
        </p:txBody>
      </p:sp>
      <p:pic>
        <p:nvPicPr>
          <p:cNvPr id="1212" name="Shape 1212"/>
          <p:cNvPicPr preferRelativeResize="0"/>
          <p:nvPr/>
        </p:nvPicPr>
        <p:blipFill>
          <a:blip r:embed="rId3">
            <a:alphaModFix/>
          </a:blip>
          <a:stretch>
            <a:fillRect/>
          </a:stretch>
        </p:blipFill>
        <p:spPr>
          <a:xfrm>
            <a:off x="1510837" y="2247700"/>
            <a:ext cx="5648325" cy="1352550"/>
          </a:xfrm>
          <a:prstGeom prst="rect">
            <a:avLst/>
          </a:prstGeom>
          <a:noFill/>
          <a:ln>
            <a:noFill/>
          </a:ln>
        </p:spPr>
      </p:pic>
      <p:pic>
        <p:nvPicPr>
          <p:cNvPr id="1213" name="Shape 1213"/>
          <p:cNvPicPr preferRelativeResize="0"/>
          <p:nvPr/>
        </p:nvPicPr>
        <p:blipFill>
          <a:blip r:embed="rId4">
            <a:alphaModFix/>
          </a:blip>
          <a:stretch>
            <a:fillRect/>
          </a:stretch>
        </p:blipFill>
        <p:spPr>
          <a:xfrm>
            <a:off x="2994250" y="3842775"/>
            <a:ext cx="2681530" cy="1162249"/>
          </a:xfrm>
          <a:prstGeom prst="rect">
            <a:avLst/>
          </a:prstGeom>
          <a:noFill/>
          <a:ln>
            <a:noFill/>
          </a:ln>
        </p:spPr>
      </p:pic>
      <p:sp>
        <p:nvSpPr>
          <p:cNvPr id="1214" name="Shape 1214"/>
          <p:cNvSpPr/>
          <p:nvPr/>
        </p:nvSpPr>
        <p:spPr>
          <a:xfrm>
            <a:off x="3500925" y="2951075"/>
            <a:ext cx="1294500" cy="891600"/>
          </a:xfrm>
          <a:prstGeom prst="downArrowCallout">
            <a:avLst>
              <a:gd fmla="val 25000" name="adj1"/>
              <a:gd fmla="val 25000" name="adj2"/>
              <a:gd fmla="val 25000" name="adj3"/>
              <a:gd fmla="val 64977" name="adj4"/>
            </a:avLst>
          </a:prstGeom>
          <a:noFill/>
          <a:ln cap="flat" cmpd="sng" w="28575">
            <a:solidFill>
              <a:srgbClr val="FFE599"/>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highlight>
                <a:srgbClr val="FFD966"/>
              </a:highlight>
            </a:endParaRPr>
          </a:p>
        </p:txBody>
      </p:sp>
      <p:sp>
        <p:nvSpPr>
          <p:cNvPr id="1215" name="Shape 1215"/>
          <p:cNvSpPr txBox="1"/>
          <p:nvPr/>
        </p:nvSpPr>
        <p:spPr>
          <a:xfrm>
            <a:off x="3661000" y="2868625"/>
            <a:ext cx="1016100" cy="535500"/>
          </a:xfrm>
          <a:prstGeom prst="rect">
            <a:avLst/>
          </a:prstGeom>
          <a:noFill/>
          <a:ln>
            <a:noFill/>
          </a:ln>
        </p:spPr>
        <p:txBody>
          <a:bodyPr anchorCtr="0" anchor="t" bIns="91425" lIns="91425" rIns="91425" tIns="91425">
            <a:noAutofit/>
          </a:bodyPr>
          <a:lstStyle/>
          <a:p>
            <a:pPr lvl="0" algn="ctr">
              <a:spcBef>
                <a:spcPts val="0"/>
              </a:spcBef>
              <a:buNone/>
            </a:pPr>
            <a:r>
              <a:rPr b="1" lang="en" sz="3000">
                <a:solidFill>
                  <a:srgbClr val="FFE599"/>
                </a:solidFill>
                <a:latin typeface="Consolas"/>
                <a:ea typeface="Consolas"/>
                <a:cs typeface="Consolas"/>
                <a:sym typeface="Consolas"/>
              </a:rPr>
              <a:t>pwd</a:t>
            </a: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9" name="Shape 1219"/>
        <p:cNvGrpSpPr/>
        <p:nvPr/>
      </p:nvGrpSpPr>
      <p:grpSpPr>
        <a:xfrm>
          <a:off x="0" y="0"/>
          <a:ext cx="0" cy="0"/>
          <a:chOff x="0" y="0"/>
          <a:chExt cx="0" cy="0"/>
        </a:xfrm>
      </p:grpSpPr>
      <p:sp>
        <p:nvSpPr>
          <p:cNvPr id="1220" name="Shape 1220"/>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21" name="Shape 1221"/>
          <p:cNvSpPr txBox="1"/>
          <p:nvPr/>
        </p:nvSpPr>
        <p:spPr>
          <a:xfrm>
            <a:off x="454500" y="1410925"/>
            <a:ext cx="8235000" cy="3113100"/>
          </a:xfrm>
          <a:prstGeom prst="rect">
            <a:avLst/>
          </a:prstGeom>
          <a:noFill/>
          <a:ln>
            <a:noFill/>
          </a:ln>
        </p:spPr>
        <p:txBody>
          <a:bodyPr anchorCtr="0" anchor="t" bIns="91425" lIns="91425" rIns="91425" tIns="91425">
            <a:noAutofit/>
          </a:bodyPr>
          <a:lstStyle/>
          <a:p>
            <a:pPr lvl="0" rtl="0">
              <a:spcBef>
                <a:spcPts val="0"/>
              </a:spcBef>
              <a:buNone/>
            </a:pPr>
            <a:r>
              <a:t/>
            </a:r>
            <a:endParaRPr>
              <a:latin typeface="Trebuchet MS"/>
              <a:ea typeface="Trebuchet MS"/>
              <a:cs typeface="Trebuchet MS"/>
              <a:sym typeface="Trebuchet MS"/>
            </a:endParaRPr>
          </a:p>
          <a:p>
            <a:pPr lvl="0">
              <a:lnSpc>
                <a:spcPct val="150000"/>
              </a:lnSpc>
              <a:spcBef>
                <a:spcPts val="0"/>
              </a:spcBef>
              <a:buNone/>
            </a:pPr>
            <a:r>
              <a:rPr lang="en">
                <a:latin typeface="Trebuchet MS"/>
                <a:ea typeface="Trebuchet MS"/>
                <a:cs typeface="Trebuchet MS"/>
                <a:sym typeface="Trebuchet MS"/>
              </a:rPr>
              <a:t>Where am I? = “print working directory” = </a:t>
            </a:r>
            <a:r>
              <a:rPr lang="en">
                <a:highlight>
                  <a:srgbClr val="D0E0E3"/>
                </a:highlight>
                <a:latin typeface="Consolas"/>
                <a:ea typeface="Consolas"/>
                <a:cs typeface="Consolas"/>
                <a:sym typeface="Consolas"/>
              </a:rPr>
              <a:t>pwd</a:t>
            </a:r>
          </a:p>
          <a:p>
            <a:pPr lvl="0" rtl="0">
              <a:lnSpc>
                <a:spcPct val="150000"/>
              </a:lnSpc>
              <a:spcBef>
                <a:spcPts val="0"/>
              </a:spcBef>
              <a:buNone/>
            </a:pPr>
            <a:r>
              <a:rPr lang="en">
                <a:solidFill>
                  <a:schemeClr val="dk2"/>
                </a:solidFill>
                <a:latin typeface="Trebuchet MS"/>
                <a:ea typeface="Trebuchet MS"/>
                <a:cs typeface="Trebuchet MS"/>
                <a:sym typeface="Trebuchet MS"/>
              </a:rPr>
              <a:t>What else is here? = “list” = </a:t>
            </a:r>
            <a:r>
              <a:rPr lang="en">
                <a:solidFill>
                  <a:schemeClr val="dk2"/>
                </a:solidFill>
                <a:highlight>
                  <a:srgbClr val="D0E0E3"/>
                </a:highlight>
                <a:latin typeface="Consolas"/>
                <a:ea typeface="Consolas"/>
                <a:cs typeface="Consolas"/>
                <a:sym typeface="Consolas"/>
              </a:rPr>
              <a:t>ls</a:t>
            </a:r>
          </a:p>
          <a:p>
            <a:pPr lvl="0" rtl="0">
              <a:lnSpc>
                <a:spcPct val="150000"/>
              </a:lnSpc>
              <a:spcBef>
                <a:spcPts val="0"/>
              </a:spcBef>
              <a:buNone/>
            </a:pPr>
            <a:r>
              <a:rPr lang="en">
                <a:solidFill>
                  <a:schemeClr val="dk2"/>
                </a:solidFill>
                <a:latin typeface="Trebuchet MS"/>
                <a:ea typeface="Trebuchet MS"/>
                <a:cs typeface="Trebuchet MS"/>
                <a:sym typeface="Trebuchet MS"/>
              </a:rPr>
              <a:t>Move from here to there = “change directory” = </a:t>
            </a:r>
            <a:r>
              <a:rPr lang="en">
                <a:solidFill>
                  <a:schemeClr val="dk2"/>
                </a:solidFill>
                <a:highlight>
                  <a:srgbClr val="D0E0E3"/>
                </a:highlight>
                <a:latin typeface="Consolas"/>
                <a:ea typeface="Consolas"/>
                <a:cs typeface="Consolas"/>
                <a:sym typeface="Consolas"/>
              </a:rPr>
              <a:t>cd [type the name of the directory]</a:t>
            </a:r>
          </a:p>
          <a:p>
            <a:pPr lvl="0" rtl="0">
              <a:lnSpc>
                <a:spcPct val="150000"/>
              </a:lnSpc>
              <a:spcBef>
                <a:spcPts val="0"/>
              </a:spcBef>
              <a:buClr>
                <a:schemeClr val="dk2"/>
              </a:buClr>
              <a:buFont typeface="Arial"/>
              <a:buNone/>
            </a:pPr>
            <a:r>
              <a:rPr lang="en">
                <a:solidFill>
                  <a:schemeClr val="dk2"/>
                </a:solidFill>
                <a:latin typeface="Trebuchet MS"/>
                <a:ea typeface="Trebuchet MS"/>
                <a:cs typeface="Trebuchet MS"/>
                <a:sym typeface="Trebuchet MS"/>
              </a:rPr>
              <a:t>Move up one level = </a:t>
            </a:r>
            <a:r>
              <a:rPr lang="en">
                <a:solidFill>
                  <a:schemeClr val="dk2"/>
                </a:solidFill>
                <a:highlight>
                  <a:srgbClr val="D0E0E3"/>
                </a:highlight>
                <a:latin typeface="Consolas"/>
                <a:ea typeface="Consolas"/>
                <a:cs typeface="Consolas"/>
                <a:sym typeface="Consolas"/>
              </a:rPr>
              <a:t>cd ..</a:t>
            </a: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5" name="Shape 1225"/>
        <p:cNvGrpSpPr/>
        <p:nvPr/>
      </p:nvGrpSpPr>
      <p:grpSpPr>
        <a:xfrm>
          <a:off x="0" y="0"/>
          <a:ext cx="0" cy="0"/>
          <a:chOff x="0" y="0"/>
          <a:chExt cx="0" cy="0"/>
        </a:xfrm>
      </p:grpSpPr>
      <p:sp>
        <p:nvSpPr>
          <p:cNvPr id="1226" name="Shape 1226"/>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27" name="Shape 1227"/>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28" name="Shape 1228"/>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But </a:t>
            </a:r>
            <a:r>
              <a:rPr b="1" lang="en" u="sng">
                <a:latin typeface="Trebuchet MS"/>
                <a:ea typeface="Trebuchet MS"/>
                <a:cs typeface="Trebuchet MS"/>
                <a:sym typeface="Trebuchet MS"/>
              </a:rPr>
              <a:t>where</a:t>
            </a:r>
            <a:r>
              <a:rPr b="1" lang="en">
                <a:latin typeface="Trebuchet MS"/>
                <a:ea typeface="Trebuchet MS"/>
                <a:cs typeface="Trebuchet MS"/>
                <a:sym typeface="Trebuchet MS"/>
              </a:rPr>
              <a:t> </a:t>
            </a:r>
            <a:r>
              <a:rPr lang="en">
                <a:latin typeface="Trebuchet MS"/>
                <a:ea typeface="Trebuchet MS"/>
                <a:cs typeface="Trebuchet MS"/>
                <a:sym typeface="Trebuchet MS"/>
              </a:rPr>
              <a:t>is that? This is non-intuitive, but </a:t>
            </a:r>
            <a:r>
              <a:rPr i="1" lang="en">
                <a:latin typeface="Trebuchet MS"/>
                <a:ea typeface="Trebuchet MS"/>
                <a:cs typeface="Trebuchet MS"/>
                <a:sym typeface="Trebuchet MS"/>
              </a:rPr>
              <a:t>you’re already in</a:t>
            </a:r>
            <a:r>
              <a:rPr lang="en">
                <a:latin typeface="Trebuchet MS"/>
                <a:ea typeface="Trebuchet MS"/>
                <a:cs typeface="Trebuchet MS"/>
                <a:sym typeface="Trebuchet MS"/>
              </a:rPr>
              <a:t> C:\cgywin because you’re using the cygwin window, so</a:t>
            </a:r>
          </a:p>
        </p:txBody>
      </p:sp>
      <p:sp>
        <p:nvSpPr>
          <p:cNvPr id="1229" name="Shape 1229"/>
          <p:cNvSpPr txBox="1"/>
          <p:nvPr/>
        </p:nvSpPr>
        <p:spPr>
          <a:xfrm>
            <a:off x="3477000" y="2082075"/>
            <a:ext cx="2190000" cy="377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location:</a:t>
            </a:r>
          </a:p>
        </p:txBody>
      </p:sp>
      <p:sp>
        <p:nvSpPr>
          <p:cNvPr id="1230" name="Shape 1230"/>
          <p:cNvSpPr txBox="1"/>
          <p:nvPr/>
        </p:nvSpPr>
        <p:spPr>
          <a:xfrm>
            <a:off x="3477000" y="3856475"/>
            <a:ext cx="2190000" cy="377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Is this location:</a:t>
            </a:r>
          </a:p>
        </p:txBody>
      </p:sp>
      <p:pic>
        <p:nvPicPr>
          <p:cNvPr id="1231" name="Shape 1231"/>
          <p:cNvPicPr preferRelativeResize="0"/>
          <p:nvPr/>
        </p:nvPicPr>
        <p:blipFill>
          <a:blip r:embed="rId3">
            <a:alphaModFix/>
          </a:blip>
          <a:stretch>
            <a:fillRect/>
          </a:stretch>
        </p:blipFill>
        <p:spPr>
          <a:xfrm>
            <a:off x="1509712" y="4274075"/>
            <a:ext cx="6124575" cy="361950"/>
          </a:xfrm>
          <a:prstGeom prst="rect">
            <a:avLst/>
          </a:prstGeom>
          <a:noFill/>
          <a:ln>
            <a:noFill/>
          </a:ln>
        </p:spPr>
      </p:pic>
      <p:pic>
        <p:nvPicPr>
          <p:cNvPr id="1232" name="Shape 1232"/>
          <p:cNvPicPr preferRelativeResize="0"/>
          <p:nvPr/>
        </p:nvPicPr>
        <p:blipFill>
          <a:blip r:embed="rId4">
            <a:alphaModFix/>
          </a:blip>
          <a:stretch>
            <a:fillRect/>
          </a:stretch>
        </p:blipFill>
        <p:spPr>
          <a:xfrm>
            <a:off x="3231234" y="2450050"/>
            <a:ext cx="2681530" cy="1162249"/>
          </a:xfrm>
          <a:prstGeom prst="rect">
            <a:avLst/>
          </a:prstGeom>
          <a:noFill/>
          <a:ln>
            <a:noFill/>
          </a:ln>
        </p:spPr>
      </p:pic>
      <p:sp>
        <p:nvSpPr>
          <p:cNvPr id="1233" name="Shape 1233"/>
          <p:cNvSpPr/>
          <p:nvPr/>
        </p:nvSpPr>
        <p:spPr>
          <a:xfrm>
            <a:off x="5912775" y="2978925"/>
            <a:ext cx="1721400" cy="1914000"/>
          </a:xfrm>
          <a:prstGeom prst="curvedLeftArrow">
            <a:avLst>
              <a:gd fmla="val 25000" name="adj1"/>
              <a:gd fmla="val 50000" name="adj2"/>
              <a:gd fmla="val 25663"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7" name="Shape 1237"/>
        <p:cNvGrpSpPr/>
        <p:nvPr/>
      </p:nvGrpSpPr>
      <p:grpSpPr>
        <a:xfrm>
          <a:off x="0" y="0"/>
          <a:ext cx="0" cy="0"/>
          <a:chOff x="0" y="0"/>
          <a:chExt cx="0" cy="0"/>
        </a:xfrm>
      </p:grpSpPr>
      <p:sp>
        <p:nvSpPr>
          <p:cNvPr id="1238" name="Shape 1238"/>
          <p:cNvSpPr txBox="1"/>
          <p:nvPr/>
        </p:nvSpPr>
        <p:spPr>
          <a:xfrm>
            <a:off x="454500" y="1109675"/>
            <a:ext cx="82350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 users</a:t>
            </a:r>
          </a:p>
        </p:txBody>
      </p:sp>
      <p:sp>
        <p:nvSpPr>
          <p:cNvPr id="1239" name="Shape 1239"/>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40" name="Shape 1240"/>
          <p:cNvSpPr txBox="1"/>
          <p:nvPr/>
        </p:nvSpPr>
        <p:spPr>
          <a:xfrm>
            <a:off x="454500" y="1487125"/>
            <a:ext cx="8235000" cy="429300"/>
          </a:xfrm>
          <a:prstGeom prst="rect">
            <a:avLst/>
          </a:prstGeom>
          <a:noFill/>
          <a:ln>
            <a:noFill/>
          </a:ln>
        </p:spPr>
        <p:txBody>
          <a:bodyPr anchorCtr="0" anchor="t" bIns="91425" lIns="91425" rIns="91425" tIns="91425">
            <a:noAutofit/>
          </a:bodyPr>
          <a:lstStyle/>
          <a:p>
            <a:pPr lvl="0" rtl="0">
              <a:spcBef>
                <a:spcPts val="0"/>
              </a:spcBef>
              <a:buNone/>
            </a:pPr>
            <a:r>
              <a:rPr lang="en" sz="1600">
                <a:latin typeface="Trebuchet MS"/>
                <a:ea typeface="Trebuchet MS"/>
                <a:cs typeface="Trebuchet MS"/>
                <a:sym typeface="Trebuchet MS"/>
              </a:rPr>
              <a:t>Also try out </a:t>
            </a:r>
            <a:r>
              <a:rPr lang="en" sz="1600">
                <a:highlight>
                  <a:srgbClr val="D0E0E3"/>
                </a:highlight>
                <a:latin typeface="Consolas"/>
                <a:ea typeface="Consolas"/>
                <a:cs typeface="Consolas"/>
                <a:sym typeface="Consolas"/>
              </a:rPr>
              <a:t>pwd</a:t>
            </a:r>
            <a:r>
              <a:rPr lang="en" sz="1600">
                <a:latin typeface="Trebuchet MS"/>
                <a:ea typeface="Trebuchet MS"/>
                <a:cs typeface="Trebuchet MS"/>
                <a:sym typeface="Trebuchet MS"/>
              </a:rPr>
              <a:t>, you should be on your desktop.</a:t>
            </a: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4" name="Shape 1244"/>
        <p:cNvGrpSpPr/>
        <p:nvPr/>
      </p:nvGrpSpPr>
      <p:grpSpPr>
        <a:xfrm>
          <a:off x="0" y="0"/>
          <a:ext cx="0" cy="0"/>
          <a:chOff x="0" y="0"/>
          <a:chExt cx="0" cy="0"/>
        </a:xfrm>
      </p:grpSpPr>
      <p:sp>
        <p:nvSpPr>
          <p:cNvPr id="1245" name="Shape 1245"/>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46" name="Shape 1246"/>
          <p:cNvSpPr txBox="1"/>
          <p:nvPr/>
        </p:nvSpPr>
        <p:spPr>
          <a:xfrm>
            <a:off x="454500" y="11061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let’s move </a:t>
            </a:r>
            <a:r>
              <a:rPr i="1" lang="en">
                <a:latin typeface="Trebuchet MS"/>
                <a:ea typeface="Trebuchet MS"/>
                <a:cs typeface="Trebuchet MS"/>
                <a:sym typeface="Trebuchet MS"/>
              </a:rPr>
              <a:t>from </a:t>
            </a:r>
            <a:r>
              <a:rPr lang="en">
                <a:latin typeface="Trebuchet MS"/>
                <a:ea typeface="Trebuchet MS"/>
                <a:cs typeface="Trebuchet MS"/>
                <a:sym typeface="Trebuchet MS"/>
              </a:rPr>
              <a:t>where you are </a:t>
            </a:r>
            <a:r>
              <a:rPr i="1" lang="en">
                <a:latin typeface="Trebuchet MS"/>
                <a:ea typeface="Trebuchet MS"/>
                <a:cs typeface="Trebuchet MS"/>
                <a:sym typeface="Trebuchet MS"/>
              </a:rPr>
              <a:t>into </a:t>
            </a:r>
            <a:r>
              <a:rPr lang="en">
                <a:latin typeface="Trebuchet MS"/>
                <a:ea typeface="Trebuchet MS"/>
                <a:cs typeface="Trebuchet MS"/>
                <a:sym typeface="Trebuchet MS"/>
              </a:rPr>
              <a:t>the MARAC API Workshop clone folder:</a:t>
            </a:r>
          </a:p>
        </p:txBody>
      </p:sp>
      <p:sp>
        <p:nvSpPr>
          <p:cNvPr id="1247" name="Shape 1247"/>
          <p:cNvSpPr txBox="1"/>
          <p:nvPr/>
        </p:nvSpPr>
        <p:spPr>
          <a:xfrm>
            <a:off x="454500" y="1472475"/>
            <a:ext cx="8369400" cy="377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let me make sure that folder is really here. I check by listing the contents of the directory with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(that is LS).</a:t>
            </a:r>
          </a:p>
          <a:p>
            <a:pPr lv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What else is here? = “list” = </a:t>
            </a:r>
            <a:r>
              <a:rPr lang="en">
                <a:highlight>
                  <a:srgbClr val="D0E0E3"/>
                </a:highlight>
                <a:latin typeface="Consolas"/>
                <a:ea typeface="Consolas"/>
                <a:cs typeface="Consolas"/>
                <a:sym typeface="Consolas"/>
              </a:rPr>
              <a:t>ls</a:t>
            </a:r>
          </a:p>
        </p:txBody>
      </p:sp>
      <p:pic>
        <p:nvPicPr>
          <p:cNvPr id="1248" name="Shape 1248"/>
          <p:cNvPicPr preferRelativeResize="0"/>
          <p:nvPr/>
        </p:nvPicPr>
        <p:blipFill>
          <a:blip r:embed="rId3">
            <a:alphaModFix/>
          </a:blip>
          <a:stretch>
            <a:fillRect/>
          </a:stretch>
        </p:blipFill>
        <p:spPr>
          <a:xfrm>
            <a:off x="1858500" y="2598062"/>
            <a:ext cx="5410200" cy="242887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2" name="Shape 1252"/>
        <p:cNvGrpSpPr/>
        <p:nvPr/>
      </p:nvGrpSpPr>
      <p:grpSpPr>
        <a:xfrm>
          <a:off x="0" y="0"/>
          <a:ext cx="0" cy="0"/>
          <a:chOff x="0" y="0"/>
          <a:chExt cx="0" cy="0"/>
        </a:xfrm>
      </p:grpSpPr>
      <p:sp>
        <p:nvSpPr>
          <p:cNvPr id="1253" name="Shape 1253"/>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54" name="Shape 1254"/>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55" name="Shape 1255"/>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Look, that is the same list of contents that I see if I navigate to C:\cygwin64\home\vaddoni2 in Windows:</a:t>
            </a:r>
          </a:p>
        </p:txBody>
      </p:sp>
      <p:pic>
        <p:nvPicPr>
          <p:cNvPr id="1256" name="Shape 1256"/>
          <p:cNvPicPr preferRelativeResize="0"/>
          <p:nvPr/>
        </p:nvPicPr>
        <p:blipFill>
          <a:blip r:embed="rId3">
            <a:alphaModFix/>
          </a:blip>
          <a:stretch>
            <a:fillRect/>
          </a:stretch>
        </p:blipFill>
        <p:spPr>
          <a:xfrm>
            <a:off x="2637225" y="1955825"/>
            <a:ext cx="3869540" cy="2998475"/>
          </a:xfrm>
          <a:prstGeom prst="rect">
            <a:avLst/>
          </a:prstGeom>
          <a:noFill/>
          <a:ln cap="flat" cmpd="sng" w="9525">
            <a:solidFill>
              <a:srgbClr val="999999"/>
            </a:solidFill>
            <a:prstDash val="solid"/>
            <a:round/>
            <a:headEnd len="med" w="med" type="none"/>
            <a:tailEnd len="med" w="med"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Setting up your tech:</a:t>
            </a:r>
            <a:br>
              <a:rPr lang="en" sz="7200"/>
            </a:br>
            <a:r>
              <a:rPr lang="en"/>
              <a:t>A long-ish pitstop</a:t>
            </a:r>
          </a:p>
          <a:p>
            <a:pPr lvl="0">
              <a:spcBef>
                <a:spcPts val="0"/>
              </a:spcBef>
              <a:buNone/>
            </a:pPr>
            <a:r>
              <a:t/>
            </a:r>
            <a:endParaRPr/>
          </a:p>
          <a:p>
            <a:pPr lvl="0" rtl="0">
              <a:spcBef>
                <a:spcPts val="0"/>
              </a:spcBef>
              <a:buNone/>
            </a:pPr>
            <a:r>
              <a:rPr b="0" lang="en" sz="2400"/>
              <a:t>(We promise you’re in the right workshop)</a:t>
            </a: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0" name="Shape 1260"/>
        <p:cNvGrpSpPr/>
        <p:nvPr/>
      </p:nvGrpSpPr>
      <p:grpSpPr>
        <a:xfrm>
          <a:off x="0" y="0"/>
          <a:ext cx="0" cy="0"/>
          <a:chOff x="0" y="0"/>
          <a:chExt cx="0" cy="0"/>
        </a:xfrm>
      </p:grpSpPr>
      <p:sp>
        <p:nvSpPr>
          <p:cNvPr id="1261" name="Shape 1261"/>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62" name="Shape 1262"/>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63" name="Shape 1263"/>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I’m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the Cygwin home directory </a:t>
            </a:r>
            <a:r>
              <a:rPr i="1" lang="en">
                <a:latin typeface="Trebuchet MS"/>
                <a:ea typeface="Trebuchet MS"/>
                <a:cs typeface="Trebuchet MS"/>
                <a:sym typeface="Trebuchet MS"/>
              </a:rPr>
              <a:t>into </a:t>
            </a:r>
            <a:r>
              <a:rPr lang="en">
                <a:latin typeface="Trebuchet MS"/>
                <a:ea typeface="Trebuchet MS"/>
                <a:cs typeface="Trebuchet MS"/>
                <a:sym typeface="Trebuchet MS"/>
              </a:rPr>
              <a:t>the MARAC API Workshop clone folder:</a:t>
            </a:r>
          </a:p>
        </p:txBody>
      </p:sp>
      <p:sp>
        <p:nvSpPr>
          <p:cNvPr id="1264" name="Shape 1264"/>
          <p:cNvSpPr txBox="1"/>
          <p:nvPr/>
        </p:nvSpPr>
        <p:spPr>
          <a:xfrm>
            <a:off x="515550" y="1777275"/>
            <a:ext cx="8235000" cy="377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To move into that folder I’ll type </a:t>
            </a:r>
            <a:r>
              <a:rPr lang="en">
                <a:highlight>
                  <a:srgbClr val="D0E0E3"/>
                </a:highlight>
                <a:latin typeface="Consolas"/>
                <a:ea typeface="Consolas"/>
                <a:cs typeface="Consolas"/>
                <a:sym typeface="Consolas"/>
              </a:rPr>
              <a:t>cd</a:t>
            </a:r>
            <a:r>
              <a:rPr lang="en">
                <a:latin typeface="Trebuchet MS"/>
                <a:ea typeface="Trebuchet MS"/>
                <a:cs typeface="Trebuchet MS"/>
                <a:sym typeface="Trebuchet MS"/>
              </a:rPr>
              <a:t> (change directory), leave a space, and then the name of the directory I want to go into: </a:t>
            </a:r>
            <a:r>
              <a:rPr lang="en">
                <a:highlight>
                  <a:srgbClr val="D0E0E3"/>
                </a:highlight>
                <a:latin typeface="Consolas"/>
                <a:ea typeface="Consolas"/>
                <a:cs typeface="Consolas"/>
                <a:sym typeface="Consolas"/>
              </a:rPr>
              <a:t>cd MARAC_API_Workshop</a:t>
            </a:r>
          </a:p>
        </p:txBody>
      </p:sp>
      <p:pic>
        <p:nvPicPr>
          <p:cNvPr id="1265" name="Shape 1265"/>
          <p:cNvPicPr preferRelativeResize="0"/>
          <p:nvPr/>
        </p:nvPicPr>
        <p:blipFill>
          <a:blip r:embed="rId3">
            <a:alphaModFix/>
          </a:blip>
          <a:stretch>
            <a:fillRect/>
          </a:stretch>
        </p:blipFill>
        <p:spPr>
          <a:xfrm>
            <a:off x="1747837" y="2507200"/>
            <a:ext cx="5648325" cy="24955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9" name="Shape 1269"/>
        <p:cNvGrpSpPr/>
        <p:nvPr/>
      </p:nvGrpSpPr>
      <p:grpSpPr>
        <a:xfrm>
          <a:off x="0" y="0"/>
          <a:ext cx="0" cy="0"/>
          <a:chOff x="0" y="0"/>
          <a:chExt cx="0" cy="0"/>
        </a:xfrm>
      </p:grpSpPr>
      <p:sp>
        <p:nvSpPr>
          <p:cNvPr id="1270" name="Shape 1270"/>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71" name="Shape 1271"/>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72" name="Shape 1272"/>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Happily, the directory you’re in now is more obvious with that handy yellow text.</a:t>
            </a:r>
          </a:p>
        </p:txBody>
      </p:sp>
      <p:sp>
        <p:nvSpPr>
          <p:cNvPr id="1273" name="Shape 1273"/>
          <p:cNvSpPr txBox="1"/>
          <p:nvPr/>
        </p:nvSpPr>
        <p:spPr>
          <a:xfrm>
            <a:off x="515550" y="1777275"/>
            <a:ext cx="8235000" cy="377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remember:</a:t>
            </a:r>
          </a:p>
          <a:p>
            <a:pPr indent="-228600" lvl="0" marL="457200">
              <a:lnSpc>
                <a:spcPct val="150000"/>
              </a:lnSpc>
              <a:spcBef>
                <a:spcPts val="0"/>
              </a:spcBef>
              <a:buFont typeface="Trebuchet MS"/>
              <a:buChar char="●"/>
            </a:pPr>
            <a:r>
              <a:rPr lang="en">
                <a:latin typeface="Trebuchet MS"/>
                <a:ea typeface="Trebuchet MS"/>
                <a:cs typeface="Trebuchet MS"/>
                <a:sym typeface="Trebuchet MS"/>
              </a:rPr>
              <a:t>The path in Windows is: C:\cygwin64\home\vaddoni2\MARAC_API_Workshop (but this varies by user)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And the </a:t>
            </a:r>
            <a:r>
              <a:rPr i="1" lang="en">
                <a:latin typeface="Trebuchet MS"/>
                <a:ea typeface="Trebuchet MS"/>
                <a:cs typeface="Trebuchet MS"/>
                <a:sym typeface="Trebuchet MS"/>
              </a:rPr>
              <a:t>same path</a:t>
            </a:r>
            <a:r>
              <a:rPr lang="en">
                <a:latin typeface="Trebuchet MS"/>
                <a:ea typeface="Trebuchet MS"/>
                <a:cs typeface="Trebuchet MS"/>
                <a:sym typeface="Trebuchet MS"/>
              </a:rPr>
              <a:t> in Cgywin looks like the new prompt, below:</a:t>
            </a:r>
          </a:p>
        </p:txBody>
      </p:sp>
      <p:pic>
        <p:nvPicPr>
          <p:cNvPr id="1274" name="Shape 1274"/>
          <p:cNvPicPr preferRelativeResize="0"/>
          <p:nvPr/>
        </p:nvPicPr>
        <p:blipFill>
          <a:blip r:embed="rId3">
            <a:alphaModFix/>
          </a:blip>
          <a:stretch>
            <a:fillRect/>
          </a:stretch>
        </p:blipFill>
        <p:spPr>
          <a:xfrm>
            <a:off x="2628900" y="3152450"/>
            <a:ext cx="3886200" cy="4286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8" name="Shape 1278"/>
        <p:cNvGrpSpPr/>
        <p:nvPr/>
      </p:nvGrpSpPr>
      <p:grpSpPr>
        <a:xfrm>
          <a:off x="0" y="0"/>
          <a:ext cx="0" cy="0"/>
          <a:chOff x="0" y="0"/>
          <a:chExt cx="0" cy="0"/>
        </a:xfrm>
      </p:grpSpPr>
      <p:sp>
        <p:nvSpPr>
          <p:cNvPr id="1279" name="Shape 1279"/>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80" name="Shape 1280"/>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81" name="Shape 1281"/>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I’m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the </a:t>
            </a:r>
            <a:r>
              <a:rPr lang="en">
                <a:latin typeface="Trebuchet MS"/>
                <a:ea typeface="Trebuchet MS"/>
                <a:cs typeface="Trebuchet MS"/>
                <a:sym typeface="Trebuchet MS"/>
              </a:rPr>
              <a:t>MARAC API Workshop clone folder back to the Cgywin home directory:</a:t>
            </a:r>
          </a:p>
        </p:txBody>
      </p:sp>
      <p:sp>
        <p:nvSpPr>
          <p:cNvPr id="1282" name="Shape 1282"/>
          <p:cNvSpPr txBox="1"/>
          <p:nvPr/>
        </p:nvSpPr>
        <p:spPr>
          <a:xfrm>
            <a:off x="515550" y="1777275"/>
            <a:ext cx="8235000" cy="377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Why? To teach you that ..</a:t>
            </a:r>
            <a:r>
              <a:rPr lang="en">
                <a:latin typeface="Trebuchet MS"/>
                <a:ea typeface="Trebuchet MS"/>
                <a:cs typeface="Trebuchet MS"/>
                <a:sym typeface="Trebuchet MS"/>
              </a:rPr>
              <a:t>To move into that folder I’ll type </a:t>
            </a:r>
            <a:r>
              <a:rPr lang="en">
                <a:highlight>
                  <a:srgbClr val="D0E0E3"/>
                </a:highlight>
                <a:latin typeface="Consolas"/>
                <a:ea typeface="Consolas"/>
                <a:cs typeface="Consolas"/>
                <a:sym typeface="Consolas"/>
              </a:rPr>
              <a:t>cd</a:t>
            </a:r>
            <a:r>
              <a:rPr lang="en">
                <a:latin typeface="Trebuchet MS"/>
                <a:ea typeface="Trebuchet MS"/>
                <a:cs typeface="Trebuchet MS"/>
                <a:sym typeface="Trebuchet MS"/>
              </a:rPr>
              <a:t> (change directory), leave a space, and then the name of the directory I want to go into: </a:t>
            </a:r>
            <a:r>
              <a:rPr lang="en">
                <a:highlight>
                  <a:srgbClr val="D0E0E3"/>
                </a:highlight>
                <a:latin typeface="Consolas"/>
                <a:ea typeface="Consolas"/>
                <a:cs typeface="Consolas"/>
                <a:sym typeface="Consolas"/>
              </a:rPr>
              <a:t>cd MARAC_API_Workshop</a:t>
            </a:r>
          </a:p>
        </p:txBody>
      </p:sp>
      <p:pic>
        <p:nvPicPr>
          <p:cNvPr id="1283" name="Shape 1283"/>
          <p:cNvPicPr preferRelativeResize="0"/>
          <p:nvPr/>
        </p:nvPicPr>
        <p:blipFill>
          <a:blip r:embed="rId3">
            <a:alphaModFix/>
          </a:blip>
          <a:stretch>
            <a:fillRect/>
          </a:stretch>
        </p:blipFill>
        <p:spPr>
          <a:xfrm>
            <a:off x="1747837" y="2507200"/>
            <a:ext cx="5648325" cy="2495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90" name="Shape 190"/>
        <p:cNvGrpSpPr/>
        <p:nvPr/>
      </p:nvGrpSpPr>
      <p:grpSpPr>
        <a:xfrm>
          <a:off x="0" y="0"/>
          <a:ext cx="0" cy="0"/>
          <a:chOff x="0" y="0"/>
          <a:chExt cx="0" cy="0"/>
        </a:xfrm>
      </p:grpSpPr>
      <p:sp>
        <p:nvSpPr>
          <p:cNvPr id="191" name="Shape 191"/>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sz="3600">
                <a:solidFill>
                  <a:srgbClr val="FFFFFF"/>
                </a:solidFill>
              </a:rPr>
              <a:t>The (FREE) Applications</a:t>
            </a:r>
          </a:p>
        </p:txBody>
      </p:sp>
      <p:sp>
        <p:nvSpPr>
          <p:cNvPr id="192" name="Shape 192"/>
          <p:cNvSpPr txBox="1"/>
          <p:nvPr/>
        </p:nvSpPr>
        <p:spPr>
          <a:xfrm>
            <a:off x="194625" y="1835675"/>
            <a:ext cx="8850600" cy="2916300"/>
          </a:xfrm>
          <a:prstGeom prst="rect">
            <a:avLst/>
          </a:prstGeom>
          <a:noFill/>
          <a:ln>
            <a:noFill/>
          </a:ln>
        </p:spPr>
        <p:txBody>
          <a:bodyPr anchorCtr="0" anchor="t" bIns="91425" lIns="91425" rIns="91425" tIns="91425">
            <a:noAutofit/>
          </a:bodyPr>
          <a:lstStyle/>
          <a:p>
            <a:pPr indent="-3175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Atom</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text editor that is handy for interacting with JSON, scripts, and all sorts of structured data</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Can utilize additional packages to customize to your needs (e.g. a JSON “linter”)</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Postman</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GUI application for interacting with APIs</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VirtualBox</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virtualization application that lets you run another machine (a “guest) within your existing computer (the “host”)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not using this in this workshop other than as a dependency for Vagrant, but you should check it out!</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Vagrant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way to build and manage a virtual machine</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using it to set you all up with a test instance of ArchivesSpace</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pic>
        <p:nvPicPr>
          <p:cNvPr descr="d8548f4ce56f1599.png" id="193" name="Shape 193"/>
          <p:cNvPicPr preferRelativeResize="0"/>
          <p:nvPr/>
        </p:nvPicPr>
        <p:blipFill>
          <a:blip r:embed="rId3">
            <a:alphaModFix/>
          </a:blip>
          <a:stretch>
            <a:fillRect/>
          </a:stretch>
        </p:blipFill>
        <p:spPr>
          <a:xfrm>
            <a:off x="189800" y="1712975"/>
            <a:ext cx="502874" cy="502874"/>
          </a:xfrm>
          <a:prstGeom prst="rect">
            <a:avLst/>
          </a:prstGeom>
          <a:noFill/>
          <a:ln>
            <a:noFill/>
          </a:ln>
        </p:spPr>
      </p:pic>
      <p:pic>
        <p:nvPicPr>
          <p:cNvPr id="194" name="Shape 194"/>
          <p:cNvPicPr preferRelativeResize="0"/>
          <p:nvPr/>
        </p:nvPicPr>
        <p:blipFill>
          <a:blip r:embed="rId4">
            <a:alphaModFix/>
          </a:blip>
          <a:stretch>
            <a:fillRect/>
          </a:stretch>
        </p:blipFill>
        <p:spPr>
          <a:xfrm>
            <a:off x="155898" y="2377752"/>
            <a:ext cx="502874" cy="502896"/>
          </a:xfrm>
          <a:prstGeom prst="rect">
            <a:avLst/>
          </a:prstGeom>
          <a:noFill/>
          <a:ln>
            <a:noFill/>
          </a:ln>
        </p:spPr>
      </p:pic>
      <p:pic>
        <p:nvPicPr>
          <p:cNvPr id="195" name="Shape 195"/>
          <p:cNvPicPr preferRelativeResize="0"/>
          <p:nvPr/>
        </p:nvPicPr>
        <p:blipFill>
          <a:blip r:embed="rId5">
            <a:alphaModFix/>
          </a:blip>
          <a:stretch>
            <a:fillRect/>
          </a:stretch>
        </p:blipFill>
        <p:spPr>
          <a:xfrm>
            <a:off x="130525" y="2956850"/>
            <a:ext cx="621425" cy="621425"/>
          </a:xfrm>
          <a:prstGeom prst="rect">
            <a:avLst/>
          </a:prstGeom>
          <a:noFill/>
          <a:ln>
            <a:noFill/>
          </a:ln>
        </p:spPr>
      </p:pic>
      <p:pic>
        <p:nvPicPr>
          <p:cNvPr id="196" name="Shape 196"/>
          <p:cNvPicPr preferRelativeResize="0"/>
          <p:nvPr/>
        </p:nvPicPr>
        <p:blipFill>
          <a:blip r:embed="rId6">
            <a:alphaModFix/>
          </a:blip>
          <a:stretch>
            <a:fillRect/>
          </a:stretch>
        </p:blipFill>
        <p:spPr>
          <a:xfrm>
            <a:off x="189800" y="3818900"/>
            <a:ext cx="502875" cy="50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200" name="Shape 200"/>
        <p:cNvGrpSpPr/>
        <p:nvPr/>
      </p:nvGrpSpPr>
      <p:grpSpPr>
        <a:xfrm>
          <a:off x="0" y="0"/>
          <a:ext cx="0" cy="0"/>
          <a:chOff x="0" y="0"/>
          <a:chExt cx="0" cy="0"/>
        </a:xfrm>
      </p:grpSpPr>
      <p:sp>
        <p:nvSpPr>
          <p:cNvPr id="201" name="Shape 201"/>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Technical</a:t>
            </a:r>
            <a:r>
              <a:rPr lang="en">
                <a:solidFill>
                  <a:srgbClr val="FFFFFF"/>
                </a:solidFill>
              </a:rPr>
              <a:t> pitstop:</a:t>
            </a:r>
          </a:p>
          <a:p>
            <a:pPr lvl="0" rtl="0">
              <a:spcBef>
                <a:spcPts val="0"/>
              </a:spcBef>
              <a:buNone/>
            </a:pPr>
            <a:r>
              <a:rPr lang="en">
                <a:solidFill>
                  <a:srgbClr val="FFFFFF"/>
                </a:solidFill>
              </a:rPr>
              <a:t>The Command Line</a:t>
            </a:r>
          </a:p>
        </p:txBody>
      </p:sp>
      <p:sp>
        <p:nvSpPr>
          <p:cNvPr id="202" name="Shape 202"/>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While this is NOT the purpose of this workshop, we need to pause to learn a few very quick things about navigating the command line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For a fuller introduction to navigating the command line, see: </a:t>
            </a:r>
            <a:r>
              <a:rPr b="1" lang="en" u="sng">
                <a:solidFill>
                  <a:schemeClr val="hlink"/>
                </a:solidFill>
                <a:latin typeface="Trebuchet MS"/>
                <a:ea typeface="Trebuchet MS"/>
                <a:cs typeface="Trebuchet MS"/>
                <a:sym typeface="Trebuchet MS"/>
                <a:hlinkClick r:id="rId3"/>
              </a:rPr>
              <a:t>https://www.codecademy.com/learn/learn-the-command-line</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Common commands we will use today:</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up arrow - shortcut to repeat the last command</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ls - “listing,” or “tell me what’s in this directory” </a:t>
            </a:r>
          </a:p>
          <a:p>
            <a:pPr indent="-228600" lvl="2" marL="13716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(Note: This works for Windows users today because we’re using a Unix emulator, Cygwin.  Natively, Windows users should use “dir.”</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cd - “change directory,” or “let’s move somewhere else”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pwd - “print working directory,” or “tell me exactly where I am”</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206" name="Shape 206"/>
        <p:cNvGrpSpPr/>
        <p:nvPr/>
      </p:nvGrpSpPr>
      <p:grpSpPr>
        <a:xfrm>
          <a:off x="0" y="0"/>
          <a:ext cx="0" cy="0"/>
          <a:chOff x="0" y="0"/>
          <a:chExt cx="0" cy="0"/>
        </a:xfrm>
      </p:grpSpPr>
      <p:sp>
        <p:nvSpPr>
          <p:cNvPr id="207" name="Shape 20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a:solidFill>
                  <a:srgbClr val="FFFFFF"/>
                </a:solidFill>
              </a:rPr>
              <a:t>Scripting set-up</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265500" y="434825"/>
            <a:ext cx="4045200" cy="756600"/>
          </a:xfrm>
          <a:prstGeom prst="rect">
            <a:avLst/>
          </a:prstGeom>
        </p:spPr>
        <p:txBody>
          <a:bodyPr anchorCtr="0" anchor="b" bIns="91425" lIns="91425" rIns="91425" tIns="91425">
            <a:noAutofit/>
          </a:bodyPr>
          <a:lstStyle/>
          <a:p>
            <a:pPr lvl="0">
              <a:spcBef>
                <a:spcPts val="0"/>
              </a:spcBef>
              <a:buNone/>
            </a:pPr>
            <a:r>
              <a:rPr lang="en">
                <a:latin typeface="Georgia"/>
                <a:ea typeface="Georgia"/>
                <a:cs typeface="Georgia"/>
                <a:sym typeface="Georgia"/>
              </a:rPr>
              <a:t>Mac  users</a:t>
            </a:r>
          </a:p>
        </p:txBody>
      </p:sp>
      <p:sp>
        <p:nvSpPr>
          <p:cNvPr id="80" name="Shape 80"/>
          <p:cNvSpPr txBox="1"/>
          <p:nvPr>
            <p:ph idx="1" type="subTitle"/>
          </p:nvPr>
        </p:nvSpPr>
        <p:spPr>
          <a:xfrm>
            <a:off x="265500" y="1211370"/>
            <a:ext cx="4045200" cy="1345500"/>
          </a:xfrm>
          <a:prstGeom prst="rect">
            <a:avLst/>
          </a:prstGeom>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Please sit together on this side of the room</a:t>
            </a:r>
          </a:p>
        </p:txBody>
      </p:sp>
      <p:sp>
        <p:nvSpPr>
          <p:cNvPr id="81" name="Shape 81"/>
          <p:cNvSpPr txBox="1"/>
          <p:nvPr>
            <p:ph type="title"/>
          </p:nvPr>
        </p:nvSpPr>
        <p:spPr>
          <a:xfrm>
            <a:off x="4837500" y="434825"/>
            <a:ext cx="4045200" cy="756600"/>
          </a:xfrm>
          <a:prstGeom prst="rect">
            <a:avLst/>
          </a:prstGeom>
        </p:spPr>
        <p:txBody>
          <a:bodyPr anchorCtr="0" anchor="b" bIns="91425" lIns="91425" rIns="91425" tIns="91425">
            <a:noAutofit/>
          </a:bodyPr>
          <a:lstStyle/>
          <a:p>
            <a:pPr lvl="0" rtl="0">
              <a:spcBef>
                <a:spcPts val="0"/>
              </a:spcBef>
              <a:buNone/>
            </a:pPr>
            <a:r>
              <a:rPr lang="en">
                <a:solidFill>
                  <a:srgbClr val="000000"/>
                </a:solidFill>
                <a:latin typeface="Georgia"/>
                <a:ea typeface="Georgia"/>
                <a:cs typeface="Georgia"/>
                <a:sym typeface="Georgia"/>
              </a:rPr>
              <a:t>PC  users</a:t>
            </a:r>
          </a:p>
        </p:txBody>
      </p:sp>
      <p:sp>
        <p:nvSpPr>
          <p:cNvPr id="82" name="Shape 82"/>
          <p:cNvSpPr txBox="1"/>
          <p:nvPr>
            <p:ph idx="1" type="subTitle"/>
          </p:nvPr>
        </p:nvSpPr>
        <p:spPr>
          <a:xfrm>
            <a:off x="4837500" y="1211370"/>
            <a:ext cx="4045200" cy="1345500"/>
          </a:xfrm>
          <a:prstGeom prst="rect">
            <a:avLst/>
          </a:prstGeom>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Please sit together on this side of the room</a:t>
            </a:r>
          </a:p>
        </p:txBody>
      </p:sp>
      <p:sp>
        <p:nvSpPr>
          <p:cNvPr id="83" name="Shape 83"/>
          <p:cNvSpPr txBox="1"/>
          <p:nvPr/>
        </p:nvSpPr>
        <p:spPr>
          <a:xfrm>
            <a:off x="0" y="2668650"/>
            <a:ext cx="9144000" cy="2474700"/>
          </a:xfrm>
          <a:prstGeom prst="rect">
            <a:avLst/>
          </a:prstGeom>
          <a:solidFill>
            <a:srgbClr val="0277BD"/>
          </a:solidFill>
          <a:ln cap="flat" cmpd="sng" w="9525">
            <a:solidFill>
              <a:srgbClr val="999999"/>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3600">
                <a:latin typeface="Georgia"/>
                <a:ea typeface="Georgia"/>
                <a:cs typeface="Georgia"/>
                <a:sym typeface="Georgia"/>
              </a:rPr>
              <a:t>Everyone</a:t>
            </a:r>
          </a:p>
          <a:p>
            <a:pPr lvl="0" algn="ctr">
              <a:spcBef>
                <a:spcPts val="0"/>
              </a:spcBef>
              <a:buNone/>
            </a:pPr>
            <a:r>
              <a:t/>
            </a:r>
            <a:endParaRPr sz="1800"/>
          </a:p>
          <a:p>
            <a:pPr lvl="0" algn="ctr">
              <a:spcBef>
                <a:spcPts val="0"/>
              </a:spcBef>
              <a:buNone/>
            </a:pPr>
            <a:r>
              <a:rPr lang="en" sz="1800">
                <a:latin typeface="Trebuchet MS"/>
                <a:ea typeface="Trebuchet MS"/>
                <a:cs typeface="Trebuchet MS"/>
                <a:sym typeface="Trebuchet MS"/>
              </a:rPr>
              <a:t>Please connect to the wifi</a:t>
            </a:r>
          </a:p>
          <a:p>
            <a:pPr lvl="0" rtl="0" algn="ctr">
              <a:spcBef>
                <a:spcPts val="0"/>
              </a:spcBef>
              <a:buNone/>
            </a:pPr>
            <a:r>
              <a:rPr lang="en" sz="1800">
                <a:latin typeface="Trebuchet MS"/>
                <a:ea typeface="Trebuchet MS"/>
                <a:cs typeface="Trebuchet MS"/>
                <a:sym typeface="Trebuchet MS"/>
              </a:rPr>
              <a:t>Create a new folder named “vagrant” on your desktop</a:t>
            </a:r>
          </a:p>
          <a:p>
            <a:pPr lvl="0" algn="ctr">
              <a:spcBef>
                <a:spcPts val="0"/>
              </a:spcBef>
              <a:buNone/>
            </a:pPr>
            <a:r>
              <a:rPr lang="en" sz="1800">
                <a:latin typeface="Trebuchet MS"/>
                <a:ea typeface="Trebuchet MS"/>
                <a:cs typeface="Trebuchet MS"/>
                <a:sym typeface="Trebuchet MS"/>
              </a:rPr>
              <a:t>Copy contents of </a:t>
            </a:r>
            <a:r>
              <a:rPr lang="en" sz="1800">
                <a:latin typeface="Trebuchet MS"/>
                <a:ea typeface="Trebuchet MS"/>
                <a:cs typeface="Trebuchet MS"/>
                <a:sym typeface="Trebuchet MS"/>
              </a:rPr>
              <a:t>flash drive</a:t>
            </a:r>
            <a:r>
              <a:rPr lang="en" sz="1800">
                <a:latin typeface="Trebuchet MS"/>
                <a:ea typeface="Trebuchet MS"/>
                <a:cs typeface="Trebuchet MS"/>
                <a:sym typeface="Trebuchet MS"/>
              </a:rPr>
              <a:t> to this folder</a:t>
            </a:r>
          </a:p>
        </p:txBody>
      </p:sp>
      <p:sp>
        <p:nvSpPr>
          <p:cNvPr id="84" name="Shape 84"/>
          <p:cNvSpPr/>
          <p:nvPr/>
        </p:nvSpPr>
        <p:spPr>
          <a:xfrm>
            <a:off x="3785550" y="1648250"/>
            <a:ext cx="1572900" cy="827400"/>
          </a:xfrm>
          <a:prstGeom prst="leftRigh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1" name="Shape 211"/>
        <p:cNvGrpSpPr/>
        <p:nvPr/>
      </p:nvGrpSpPr>
      <p:grpSpPr>
        <a:xfrm>
          <a:off x="0" y="0"/>
          <a:ext cx="0" cy="0"/>
          <a:chOff x="0" y="0"/>
          <a:chExt cx="0" cy="0"/>
        </a:xfrm>
      </p:grpSpPr>
      <p:sp>
        <p:nvSpPr>
          <p:cNvPr id="212" name="Shape 212"/>
          <p:cNvSpPr txBox="1"/>
          <p:nvPr/>
        </p:nvSpPr>
        <p:spPr>
          <a:xfrm>
            <a:off x="303325" y="967050"/>
            <a:ext cx="8520600" cy="41022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are about to:</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Show you a quick </a:t>
            </a:r>
            <a:r>
              <a:rPr b="1" lang="en">
                <a:latin typeface="Trebuchet MS"/>
                <a:ea typeface="Trebuchet MS"/>
                <a:cs typeface="Trebuchet MS"/>
                <a:sym typeface="Trebuchet MS"/>
              </a:rPr>
              <a:t>shortcut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Get some important packages </a:t>
            </a:r>
            <a:r>
              <a:rPr b="1" lang="en">
                <a:latin typeface="Trebuchet MS"/>
                <a:ea typeface="Trebuchet MS"/>
                <a:cs typeface="Trebuchet MS"/>
                <a:sym typeface="Trebuchet MS"/>
              </a:rPr>
              <a:t>installed</a:t>
            </a:r>
            <a:r>
              <a:rPr lang="en">
                <a:latin typeface="Trebuchet MS"/>
                <a:ea typeface="Trebuchet MS"/>
                <a:cs typeface="Trebuchet MS"/>
                <a:sym typeface="Trebuchet MS"/>
              </a:rPr>
              <a:t> on your machines</a:t>
            </a:r>
          </a:p>
          <a:p>
            <a:pPr indent="-228600" lvl="0" marL="457200" rtl="0">
              <a:lnSpc>
                <a:spcPct val="115000"/>
              </a:lnSpc>
              <a:spcBef>
                <a:spcPts val="0"/>
              </a:spcBef>
              <a:buFont typeface="Trebuchet MS"/>
              <a:buChar char="●"/>
            </a:pPr>
            <a:r>
              <a:rPr b="1" lang="en">
                <a:latin typeface="Trebuchet MS"/>
                <a:ea typeface="Trebuchet MS"/>
                <a:cs typeface="Trebuchet MS"/>
                <a:sym typeface="Trebuchet MS"/>
              </a:rPr>
              <a:t>Clone our GitHub</a:t>
            </a:r>
            <a:r>
              <a:rPr lang="en">
                <a:latin typeface="Trebuchet MS"/>
                <a:ea typeface="Trebuchet MS"/>
                <a:cs typeface="Trebuchet MS"/>
                <a:sym typeface="Trebuchet MS"/>
              </a:rPr>
              <a:t> repository (download some scripts to your computer)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Caveats: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This </a:t>
            </a:r>
            <a:r>
              <a:rPr i="1" lang="en">
                <a:latin typeface="Trebuchet MS"/>
                <a:ea typeface="Trebuchet MS"/>
                <a:cs typeface="Trebuchet MS"/>
                <a:sym typeface="Trebuchet MS"/>
              </a:rPr>
              <a:t>is</a:t>
            </a:r>
            <a:r>
              <a:rPr lang="en">
                <a:latin typeface="Trebuchet MS"/>
                <a:ea typeface="Trebuchet MS"/>
                <a:cs typeface="Trebuchet MS"/>
                <a:sym typeface="Trebuchet MS"/>
              </a:rPr>
              <a:t> scary, </a:t>
            </a:r>
            <a:r>
              <a:rPr b="1" lang="en">
                <a:latin typeface="Trebuchet MS"/>
                <a:ea typeface="Trebuchet MS"/>
                <a:cs typeface="Trebuchet MS"/>
                <a:sym typeface="Trebuchet MS"/>
              </a:rPr>
              <a:t>we will lose some of you</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a:t>
            </a:r>
            <a:r>
              <a:rPr i="1" lang="en">
                <a:latin typeface="Trebuchet MS"/>
                <a:ea typeface="Trebuchet MS"/>
                <a:cs typeface="Trebuchet MS"/>
                <a:sym typeface="Trebuchet MS"/>
              </a:rPr>
              <a:t>do </a:t>
            </a:r>
            <a:r>
              <a:rPr lang="en">
                <a:latin typeface="Trebuchet MS"/>
                <a:ea typeface="Trebuchet MS"/>
                <a:cs typeface="Trebuchet MS"/>
                <a:sym typeface="Trebuchet MS"/>
              </a:rPr>
              <a:t>need to know this, but </a:t>
            </a:r>
            <a:r>
              <a:rPr b="1" lang="en">
                <a:latin typeface="Trebuchet MS"/>
                <a:ea typeface="Trebuchet MS"/>
                <a:cs typeface="Trebuchet MS"/>
                <a:sym typeface="Trebuchet MS"/>
              </a:rPr>
              <a:t>we have other tofu to fry</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Use these slides if you need to set up your own workstations </a:t>
            </a:r>
            <a:r>
              <a:rPr b="1" lang="en">
                <a:latin typeface="Trebuchet MS"/>
                <a:ea typeface="Trebuchet MS"/>
                <a:cs typeface="Trebuchet MS"/>
                <a:sym typeface="Trebuchet MS"/>
              </a:rPr>
              <a:t>back at the office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is some other advice and more in-depth walkthroughs in the </a:t>
            </a:r>
            <a:r>
              <a:rPr b="1" lang="en">
                <a:latin typeface="Trebuchet MS"/>
                <a:ea typeface="Trebuchet MS"/>
                <a:cs typeface="Trebuchet MS"/>
                <a:sym typeface="Trebuchet MS"/>
              </a:rPr>
              <a:t>take-home document</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Housekeeping: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With 30 people in this class, we’ve got 30 different environments to troubleshoot and 30 different opportunities to fail - </a:t>
            </a:r>
            <a:r>
              <a:rPr b="1" lang="en">
                <a:latin typeface="Trebuchet MS"/>
                <a:ea typeface="Trebuchet MS"/>
                <a:cs typeface="Trebuchet MS"/>
                <a:sym typeface="Trebuchet MS"/>
              </a:rPr>
              <a:t>please be patient</a:t>
            </a:r>
            <a:r>
              <a:rPr lang="en">
                <a:latin typeface="Trebuchet MS"/>
                <a:ea typeface="Trebuchet MS"/>
                <a:cs typeface="Trebuchet MS"/>
                <a:sym typeface="Trebuchet MS"/>
              </a:rPr>
              <a: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If, at any point for the remainder of the workshop, you need </a:t>
            </a:r>
            <a:r>
              <a:rPr b="1" lang="en">
                <a:latin typeface="Trebuchet MS"/>
                <a:ea typeface="Trebuchet MS"/>
                <a:cs typeface="Trebuchet MS"/>
                <a:sym typeface="Trebuchet MS"/>
              </a:rPr>
              <a:t>assistance</a:t>
            </a:r>
            <a:r>
              <a:rPr lang="en">
                <a:latin typeface="Trebuchet MS"/>
                <a:ea typeface="Trebuchet MS"/>
                <a:cs typeface="Trebuchet MS"/>
                <a:sym typeface="Trebuchet MS"/>
              </a:rPr>
              <a:t>, please place a </a:t>
            </a:r>
            <a:r>
              <a:rPr b="1" lang="en">
                <a:solidFill>
                  <a:srgbClr val="FF00FF"/>
                </a:solidFill>
                <a:latin typeface="Trebuchet MS"/>
                <a:ea typeface="Trebuchet MS"/>
                <a:cs typeface="Trebuchet MS"/>
                <a:sym typeface="Trebuchet MS"/>
              </a:rPr>
              <a:t>hot pink post-it</a:t>
            </a:r>
            <a:r>
              <a:rPr lang="en">
                <a:latin typeface="Trebuchet MS"/>
                <a:ea typeface="Trebuchet MS"/>
                <a:cs typeface="Trebuchet MS"/>
                <a:sym typeface="Trebuchet MS"/>
              </a:rPr>
              <a:t> on the back of your laptop screen</a:t>
            </a:r>
          </a:p>
        </p:txBody>
      </p:sp>
      <p:sp>
        <p:nvSpPr>
          <p:cNvPr id="213" name="Shape 213"/>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5106162" y="1908825"/>
            <a:ext cx="3591225" cy="3077625"/>
          </a:xfrm>
          <a:prstGeom prst="rect">
            <a:avLst/>
          </a:prstGeom>
          <a:noFill/>
          <a:ln>
            <a:noFill/>
          </a:ln>
        </p:spPr>
      </p:pic>
      <p:pic>
        <p:nvPicPr>
          <p:cNvPr id="219" name="Shape 219"/>
          <p:cNvPicPr preferRelativeResize="0"/>
          <p:nvPr/>
        </p:nvPicPr>
        <p:blipFill>
          <a:blip r:embed="rId4">
            <a:alphaModFix/>
          </a:blip>
          <a:stretch>
            <a:fillRect/>
          </a:stretch>
        </p:blipFill>
        <p:spPr>
          <a:xfrm>
            <a:off x="649663" y="2150900"/>
            <a:ext cx="3245199" cy="2835549"/>
          </a:xfrm>
          <a:prstGeom prst="rect">
            <a:avLst/>
          </a:prstGeom>
          <a:noFill/>
          <a:ln>
            <a:noFill/>
          </a:ln>
        </p:spPr>
      </p:pic>
      <p:sp>
        <p:nvSpPr>
          <p:cNvPr id="220" name="Shape 220"/>
          <p:cNvSpPr txBox="1"/>
          <p:nvPr/>
        </p:nvSpPr>
        <p:spPr>
          <a:xfrm>
            <a:off x="5053925" y="1513225"/>
            <a:ext cx="3695700" cy="3057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Shift + right click</a:t>
            </a:r>
          </a:p>
        </p:txBody>
      </p:sp>
      <p:sp>
        <p:nvSpPr>
          <p:cNvPr id="221" name="Shape 221"/>
          <p:cNvSpPr txBox="1"/>
          <p:nvPr/>
        </p:nvSpPr>
        <p:spPr>
          <a:xfrm>
            <a:off x="360662" y="1513225"/>
            <a:ext cx="3823200" cy="305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System Preferences &gt; Keyboard &gt; Shortcuts tab &gt; Services</a:t>
            </a:r>
          </a:p>
        </p:txBody>
      </p:sp>
      <p:cxnSp>
        <p:nvCxnSpPr>
          <p:cNvPr id="222" name="Shape 222"/>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23" name="Shape 223"/>
          <p:cNvSpPr txBox="1"/>
          <p:nvPr/>
        </p:nvSpPr>
        <p:spPr>
          <a:xfrm>
            <a:off x="424412"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24" name="Shape 224"/>
          <p:cNvSpPr txBox="1"/>
          <p:nvPr/>
        </p:nvSpPr>
        <p:spPr>
          <a:xfrm>
            <a:off x="5053925"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25" name="Shape 225"/>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Technical Pitstop - Scripting set-up</a:t>
            </a:r>
          </a:p>
          <a:p>
            <a:pPr lvl="0" rtl="0">
              <a:lnSpc>
                <a:spcPct val="115000"/>
              </a:lnSpc>
              <a:spcBef>
                <a:spcPts val="0"/>
              </a:spcBef>
              <a:buNone/>
            </a:pPr>
            <a:r>
              <a:rPr lang="en" sz="1200">
                <a:solidFill>
                  <a:srgbClr val="FFFFFF"/>
                </a:solidFill>
                <a:latin typeface="Georgia"/>
                <a:ea typeface="Georgia"/>
                <a:cs typeface="Georgia"/>
                <a:sym typeface="Georgia"/>
              </a:rPr>
              <a:t>This is a handy shortcut that you’ll need later</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29" name="Shape 229"/>
        <p:cNvGrpSpPr/>
        <p:nvPr/>
      </p:nvGrpSpPr>
      <p:grpSpPr>
        <a:xfrm>
          <a:off x="0" y="0"/>
          <a:ext cx="0" cy="0"/>
          <a:chOff x="0" y="0"/>
          <a:chExt cx="0" cy="0"/>
        </a:xfrm>
      </p:grpSpPr>
      <p:sp>
        <p:nvSpPr>
          <p:cNvPr id="230" name="Shape 230"/>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31" name="Shape 23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32" name="Shape 23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33" name="Shape 23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34" name="Shape 234"/>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a:spcBef>
                <a:spcPts val="0"/>
              </a:spcBef>
              <a:buFont typeface="Trebuchet MS"/>
              <a:buAutoNum type="arabicPeriod"/>
            </a:pPr>
            <a:r>
              <a:rPr lang="en">
                <a:latin typeface="Trebuchet MS"/>
                <a:ea typeface="Trebuchet MS"/>
                <a:cs typeface="Trebuchet MS"/>
                <a:sym typeface="Trebuchet MS"/>
              </a:rPr>
              <a:t>Please open the terminal:</a:t>
            </a:r>
          </a:p>
          <a:p>
            <a:pPr indent="-228600" lvl="0" marL="914400" rtl="0">
              <a:spcBef>
                <a:spcPts val="0"/>
              </a:spcBef>
              <a:buFont typeface="Trebuchet MS"/>
              <a:buChar char="●"/>
            </a:pPr>
            <a:r>
              <a:rPr lang="en">
                <a:solidFill>
                  <a:schemeClr val="dk2"/>
                </a:solidFill>
                <a:latin typeface="Trebuchet MS"/>
                <a:ea typeface="Trebuchet MS"/>
                <a:cs typeface="Trebuchet MS"/>
                <a:sym typeface="Trebuchet MS"/>
              </a:rPr>
              <a:t>Use spotlight search to search for “Terminal”</a:t>
            </a:r>
          </a:p>
          <a:p>
            <a:pPr indent="-228600" lvl="0" marL="914400" rtl="0">
              <a:spcBef>
                <a:spcPts val="0"/>
              </a:spcBef>
              <a:buFont typeface="Trebuchet MS"/>
              <a:buChar char="●"/>
            </a:pPr>
            <a:r>
              <a:rPr lang="en">
                <a:latin typeface="Trebuchet MS"/>
                <a:ea typeface="Trebuchet MS"/>
                <a:cs typeface="Trebuchet MS"/>
                <a:sym typeface="Trebuchet MS"/>
              </a:rPr>
              <a:t>OR, open your Applications folder, then open the Utilities folder. Open the Terminal application.</a:t>
            </a:r>
          </a:p>
        </p:txBody>
      </p:sp>
      <p:sp>
        <p:nvSpPr>
          <p:cNvPr id="235" name="Shape 235"/>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a:spcBef>
                <a:spcPts val="0"/>
              </a:spcBef>
              <a:buAutoNum type="arabicPeriod"/>
            </a:pPr>
            <a:r>
              <a:rPr lang="en"/>
              <a:t>Please navigate to </a:t>
            </a:r>
            <a:r>
              <a:rPr lang="en" u="sng">
                <a:solidFill>
                  <a:schemeClr val="hlink"/>
                </a:solidFill>
                <a:latin typeface="Trebuchet MS"/>
                <a:ea typeface="Trebuchet MS"/>
                <a:cs typeface="Trebuchet MS"/>
                <a:sym typeface="Trebuchet MS"/>
                <a:hlinkClick r:id="rId3"/>
              </a:rPr>
              <a:t>http://cygwin.com/install.html</a:t>
            </a:r>
          </a:p>
          <a:p>
            <a:pPr lvl="0">
              <a:spcBef>
                <a:spcPts val="0"/>
              </a:spcBef>
              <a:buNone/>
            </a:pPr>
            <a:r>
              <a:t/>
            </a:r>
            <a:endParaRPr>
              <a:solidFill>
                <a:schemeClr val="dk2"/>
              </a:solidFill>
              <a:latin typeface="Trebuchet MS"/>
              <a:ea typeface="Trebuchet MS"/>
              <a:cs typeface="Trebuchet MS"/>
              <a:sym typeface="Trebuchet MS"/>
            </a:endParaRPr>
          </a:p>
          <a:p>
            <a:pPr indent="0" lvl="0" marL="457200">
              <a:spcBef>
                <a:spcPts val="0"/>
              </a:spcBef>
              <a:buNone/>
            </a:pPr>
            <a:r>
              <a:rPr lang="en">
                <a:solidFill>
                  <a:schemeClr val="dk2"/>
                </a:solidFill>
                <a:latin typeface="Trebuchet MS"/>
                <a:ea typeface="Trebuchet MS"/>
                <a:cs typeface="Trebuchet MS"/>
                <a:sym typeface="Trebuchet MS"/>
              </a:rPr>
              <a:t>(that’s c-y-g-w-i-n)</a:t>
            </a:r>
          </a:p>
          <a:p>
            <a:pPr lvl="0">
              <a:spcBef>
                <a:spcPts val="0"/>
              </a:spcBef>
              <a:buNone/>
            </a:pPr>
            <a:r>
              <a:t/>
            </a:r>
            <a:endParaRPr>
              <a:solidFill>
                <a:schemeClr val="dk2"/>
              </a:solidFill>
              <a:latin typeface="Trebuchet MS"/>
              <a:ea typeface="Trebuchet MS"/>
              <a:cs typeface="Trebuchet MS"/>
              <a:sym typeface="Trebuchet MS"/>
            </a:endParaRPr>
          </a:p>
          <a:p>
            <a:pPr indent="-228600" lvl="0" marL="457200">
              <a:spcBef>
                <a:spcPts val="0"/>
              </a:spcBef>
              <a:buClr>
                <a:schemeClr val="dk2"/>
              </a:buClr>
              <a:buFont typeface="Trebuchet MS"/>
              <a:buAutoNum type="arabicPeriod" startAt="2"/>
            </a:pPr>
            <a:r>
              <a:rPr lang="en">
                <a:solidFill>
                  <a:schemeClr val="dk2"/>
                </a:solidFill>
                <a:latin typeface="Trebuchet MS"/>
                <a:ea typeface="Trebuchet MS"/>
                <a:cs typeface="Trebuchet MS"/>
                <a:sym typeface="Trebuchet MS"/>
              </a:rPr>
              <a:t>Download and bring up the installer</a:t>
            </a:r>
          </a:p>
          <a:p>
            <a:pPr lvl="0" rtl="0">
              <a:spcBef>
                <a:spcPts val="0"/>
              </a:spcBef>
              <a:buNone/>
            </a:pPr>
            <a:r>
              <a:rPr lang="en"/>
              <a:t> </a:t>
            </a:r>
          </a:p>
        </p:txBody>
      </p:sp>
      <p:pic>
        <p:nvPicPr>
          <p:cNvPr id="236" name="Shape 236"/>
          <p:cNvPicPr preferRelativeResize="0"/>
          <p:nvPr/>
        </p:nvPicPr>
        <p:blipFill>
          <a:blip r:embed="rId4">
            <a:alphaModFix/>
          </a:blip>
          <a:stretch>
            <a:fillRect/>
          </a:stretch>
        </p:blipFill>
        <p:spPr>
          <a:xfrm>
            <a:off x="1572687" y="3339050"/>
            <a:ext cx="1512025" cy="1512025"/>
          </a:xfrm>
          <a:prstGeom prst="rect">
            <a:avLst/>
          </a:prstGeom>
          <a:noFill/>
          <a:ln>
            <a:noFill/>
          </a:ln>
        </p:spPr>
      </p:pic>
      <p:pic>
        <p:nvPicPr>
          <p:cNvPr id="237" name="Shape 237"/>
          <p:cNvPicPr preferRelativeResize="0"/>
          <p:nvPr/>
        </p:nvPicPr>
        <p:blipFill>
          <a:blip r:embed="rId5">
            <a:alphaModFix/>
          </a:blip>
          <a:stretch>
            <a:fillRect/>
          </a:stretch>
        </p:blipFill>
        <p:spPr>
          <a:xfrm>
            <a:off x="6346375" y="3485462"/>
            <a:ext cx="1219200" cy="121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1" name="Shape 241"/>
        <p:cNvGrpSpPr/>
        <p:nvPr/>
      </p:nvGrpSpPr>
      <p:grpSpPr>
        <a:xfrm>
          <a:off x="0" y="0"/>
          <a:ext cx="0" cy="0"/>
          <a:chOff x="0" y="0"/>
          <a:chExt cx="0" cy="0"/>
        </a:xfrm>
      </p:grpSpPr>
      <p:sp>
        <p:nvSpPr>
          <p:cNvPr id="242" name="Shape 242"/>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43" name="Shape 24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44" name="Shape 24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45" name="Shape 24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46" name="Shape 246"/>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spcBef>
                <a:spcPts val="0"/>
              </a:spcBef>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gcc</a:t>
            </a:r>
            <a:r>
              <a:rPr lang="en">
                <a:highlight>
                  <a:srgbClr val="D0E0E3"/>
                </a:highlight>
                <a:latin typeface="Consolas"/>
                <a:ea typeface="Consolas"/>
                <a:cs typeface="Consolas"/>
                <a:sym typeface="Consolas"/>
              </a:rPr>
              <a:t> --version</a:t>
            </a:r>
            <a:r>
              <a:rPr lang="en">
                <a:latin typeface="Trebuchet MS"/>
                <a:ea typeface="Trebuchet MS"/>
                <a:cs typeface="Trebuchet MS"/>
                <a:sym typeface="Trebuchet MS"/>
              </a:rPr>
              <a:t> and hit enter</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are prompted to install, hit Install! Once complete, type </a:t>
            </a:r>
            <a:r>
              <a:rPr lang="en">
                <a:solidFill>
                  <a:schemeClr val="dk2"/>
                </a:solidFill>
                <a:highlight>
                  <a:srgbClr val="D0E0E3"/>
                </a:highlight>
                <a:latin typeface="Consolas"/>
                <a:ea typeface="Consolas"/>
                <a:cs typeface="Consolas"/>
                <a:sym typeface="Consolas"/>
              </a:rPr>
              <a:t>gcc --version</a:t>
            </a:r>
            <a:r>
              <a:rPr lang="en">
                <a:solidFill>
                  <a:schemeClr val="dk2"/>
                </a:solidFill>
                <a:latin typeface="Trebuchet MS"/>
                <a:ea typeface="Trebuchet MS"/>
                <a:cs typeface="Trebuchet MS"/>
                <a:sym typeface="Trebuchet MS"/>
              </a:rPr>
              <a:t> again.</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see the following, you’re good to go. Leave the terminal open.</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247" name="Shape 247"/>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48" name="Shape 248"/>
          <p:cNvPicPr preferRelativeResize="0"/>
          <p:nvPr/>
        </p:nvPicPr>
        <p:blipFill>
          <a:blip r:embed="rId3">
            <a:alphaModFix/>
          </a:blip>
          <a:stretch>
            <a:fillRect/>
          </a:stretch>
        </p:blipFill>
        <p:spPr>
          <a:xfrm>
            <a:off x="303299" y="3379524"/>
            <a:ext cx="4153174" cy="840849"/>
          </a:xfrm>
          <a:prstGeom prst="rect">
            <a:avLst/>
          </a:prstGeom>
          <a:noFill/>
          <a:ln>
            <a:noFill/>
          </a:ln>
        </p:spPr>
      </p:pic>
      <p:pic>
        <p:nvPicPr>
          <p:cNvPr id="249" name="Shape 249"/>
          <p:cNvPicPr preferRelativeResize="0"/>
          <p:nvPr/>
        </p:nvPicPr>
        <p:blipFill>
          <a:blip r:embed="rId4">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3" name="Shape 253"/>
        <p:cNvGrpSpPr/>
        <p:nvPr/>
      </p:nvGrpSpPr>
      <p:grpSpPr>
        <a:xfrm>
          <a:off x="0" y="0"/>
          <a:ext cx="0" cy="0"/>
          <a:chOff x="0" y="0"/>
          <a:chExt cx="0" cy="0"/>
        </a:xfrm>
      </p:grpSpPr>
      <p:sp>
        <p:nvSpPr>
          <p:cNvPr id="254" name="Shape 254"/>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55" name="Shape 255"/>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56" name="Shape 256"/>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57" name="Shape 257"/>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58" name="Shape 258"/>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a browser and navigate to: </a:t>
            </a:r>
            <a:r>
              <a:rPr b="1" lang="en">
                <a:latin typeface="Trebuchet MS"/>
                <a:ea typeface="Trebuchet MS"/>
                <a:cs typeface="Trebuchet MS"/>
                <a:sym typeface="Trebuchet MS"/>
              </a:rPr>
              <a:t>brew.sh</a:t>
            </a:r>
          </a:p>
          <a:p>
            <a:pPr indent="0" lvl="0" marL="457200" rtl="0">
              <a:lnSpc>
                <a:spcPct val="115000"/>
              </a:lnSpc>
              <a:spcBef>
                <a:spcPts val="0"/>
              </a:spcBef>
              <a:buNone/>
            </a:pPr>
            <a:r>
              <a:rPr lang="en">
                <a:latin typeface="Trebuchet MS"/>
                <a:ea typeface="Trebuchet MS"/>
                <a:cs typeface="Trebuchet MS"/>
                <a:sym typeface="Trebuchet MS"/>
              </a:rPr>
              <a:t>(yup that’s a webpage)</a:t>
            </a:r>
          </a:p>
          <a:p>
            <a:pPr indent="-228600" lvl="0" marL="457200" rtl="0">
              <a:lnSpc>
                <a:spcPct val="115000"/>
              </a:lnSpc>
              <a:spcBef>
                <a:spcPts val="0"/>
              </a:spcBef>
              <a:buFont typeface="Trebuchet MS"/>
              <a:buAutoNum type="arabicPeriod" startAt="2"/>
            </a:pPr>
            <a:r>
              <a:rPr lang="en">
                <a:latin typeface="Trebuchet MS"/>
                <a:ea typeface="Trebuchet MS"/>
                <a:cs typeface="Trebuchet MS"/>
                <a:sym typeface="Trebuchet MS"/>
              </a:rPr>
              <a:t>Copy the long command and paste into terminal. Hit enter.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startAt="3"/>
            </a:pPr>
            <a:r>
              <a:rPr lang="en">
                <a:latin typeface="Trebuchet MS"/>
                <a:ea typeface="Trebuchet MS"/>
                <a:cs typeface="Trebuchet MS"/>
                <a:sym typeface="Trebuchet MS"/>
              </a:rPr>
              <a:t>Enter your password if needed</a:t>
            </a:r>
          </a:p>
          <a:p>
            <a:pPr lvl="0" rtl="0">
              <a:lnSpc>
                <a:spcPct val="115000"/>
              </a:lnSpc>
              <a:spcBef>
                <a:spcPts val="0"/>
              </a:spcBef>
              <a:buNone/>
            </a:pPr>
            <a:r>
              <a:t/>
            </a:r>
            <a:endParaRPr>
              <a:latin typeface="Trebuchet MS"/>
              <a:ea typeface="Trebuchet MS"/>
              <a:cs typeface="Trebuchet MS"/>
              <a:sym typeface="Trebuchet MS"/>
            </a:endParaRPr>
          </a:p>
        </p:txBody>
      </p:sp>
      <p:sp>
        <p:nvSpPr>
          <p:cNvPr id="259" name="Shape 259"/>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60" name="Shape 260"/>
          <p:cNvPicPr preferRelativeResize="0"/>
          <p:nvPr/>
        </p:nvPicPr>
        <p:blipFill>
          <a:blip r:embed="rId3">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pic>
        <p:nvPicPr>
          <p:cNvPr id="261" name="Shape 261"/>
          <p:cNvPicPr preferRelativeResize="0"/>
          <p:nvPr/>
        </p:nvPicPr>
        <p:blipFill>
          <a:blip r:embed="rId4">
            <a:alphaModFix/>
          </a:blip>
          <a:stretch>
            <a:fillRect/>
          </a:stretch>
        </p:blipFill>
        <p:spPr>
          <a:xfrm>
            <a:off x="346062" y="3108625"/>
            <a:ext cx="3965274" cy="935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65" name="Shape 265"/>
        <p:cNvGrpSpPr/>
        <p:nvPr/>
      </p:nvGrpSpPr>
      <p:grpSpPr>
        <a:xfrm>
          <a:off x="0" y="0"/>
          <a:ext cx="0" cy="0"/>
          <a:chOff x="0" y="0"/>
          <a:chExt cx="0" cy="0"/>
        </a:xfrm>
      </p:grpSpPr>
      <p:sp>
        <p:nvSpPr>
          <p:cNvPr id="266" name="Shape 266"/>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67" name="Shape 267"/>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68" name="Shape 268"/>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69" name="Shape 269"/>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70" name="Shape 270"/>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30000"/>
              </a:lnSpc>
              <a:spcBef>
                <a:spcPts val="1100"/>
              </a:spcBef>
              <a:spcAft>
                <a:spcPts val="1100"/>
              </a:spcAft>
              <a:buFont typeface="Consolas"/>
              <a:buAutoNum type="arabicPeriod"/>
            </a:pPr>
            <a:r>
              <a:rPr lang="en">
                <a:latin typeface="Consolas"/>
                <a:ea typeface="Consolas"/>
                <a:cs typeface="Consolas"/>
                <a:sym typeface="Consolas"/>
              </a:rPr>
              <a:t>Type </a:t>
            </a:r>
            <a:r>
              <a:rPr lang="en">
                <a:highlight>
                  <a:srgbClr val="D0E0E3"/>
                </a:highlight>
                <a:latin typeface="Consolas"/>
                <a:ea typeface="Consolas"/>
                <a:cs typeface="Consolas"/>
                <a:sym typeface="Consolas"/>
              </a:rPr>
              <a:t>brew install python</a:t>
            </a:r>
          </a:p>
          <a:p>
            <a:pPr indent="-228600" lvl="0" marL="457200" rtl="0">
              <a:lnSpc>
                <a:spcPct val="130000"/>
              </a:lnSpc>
              <a:spcBef>
                <a:spcPts val="1100"/>
              </a:spcBef>
              <a:spcAft>
                <a:spcPts val="1100"/>
              </a:spcAft>
              <a:buClr>
                <a:schemeClr val="dk2"/>
              </a:buClr>
              <a:buFont typeface="Consolas"/>
              <a:buAutoNum type="arabicPeriod" startAt="2"/>
            </a:pPr>
            <a:r>
              <a:rPr lang="en">
                <a:solidFill>
                  <a:schemeClr val="dk2"/>
                </a:solidFill>
                <a:latin typeface="Consolas"/>
                <a:ea typeface="Consolas"/>
                <a:cs typeface="Consolas"/>
                <a:sym typeface="Consolas"/>
              </a:rPr>
              <a:t>Type </a:t>
            </a:r>
            <a:r>
              <a:rPr lang="en">
                <a:solidFill>
                  <a:schemeClr val="dk2"/>
                </a:solidFill>
                <a:highlight>
                  <a:srgbClr val="D0E0E3"/>
                </a:highlight>
                <a:latin typeface="Consolas"/>
                <a:ea typeface="Consolas"/>
                <a:cs typeface="Consolas"/>
                <a:sym typeface="Consolas"/>
              </a:rPr>
              <a:t>python --version</a:t>
            </a:r>
            <a:r>
              <a:rPr lang="en">
                <a:solidFill>
                  <a:schemeClr val="dk2"/>
                </a:solidFill>
                <a:latin typeface="Consolas"/>
                <a:ea typeface="Consolas"/>
                <a:cs typeface="Consolas"/>
                <a:sym typeface="Consolas"/>
              </a:rPr>
              <a:t> and be sure Python appears:</a:t>
            </a:r>
          </a:p>
          <a:p>
            <a:pPr lvl="0" rtl="0">
              <a:lnSpc>
                <a:spcPct val="130000"/>
              </a:lnSpc>
              <a:spcBef>
                <a:spcPts val="1100"/>
              </a:spcBef>
              <a:spcAft>
                <a:spcPts val="1100"/>
              </a:spcAft>
              <a:buNone/>
            </a:pPr>
            <a:r>
              <a:t/>
            </a:r>
            <a:endParaRPr>
              <a:latin typeface="Consolas"/>
              <a:ea typeface="Consolas"/>
              <a:cs typeface="Consolas"/>
              <a:sym typeface="Consolas"/>
            </a:endParaRPr>
          </a:p>
          <a:p>
            <a:pPr indent="-228600" lvl="0" marL="457200" rtl="0">
              <a:lnSpc>
                <a:spcPct val="130000"/>
              </a:lnSpc>
              <a:spcBef>
                <a:spcPts val="1100"/>
              </a:spcBef>
              <a:spcAft>
                <a:spcPts val="1100"/>
              </a:spcAft>
              <a:buFont typeface="Consolas"/>
              <a:buAutoNum type="arabicPeriod" startAt="2"/>
            </a:pPr>
            <a:r>
              <a:rPr lang="en">
                <a:latin typeface="Consolas"/>
                <a:ea typeface="Consolas"/>
                <a:cs typeface="Consolas"/>
                <a:sym typeface="Consolas"/>
              </a:rPr>
              <a:t>Type </a:t>
            </a:r>
            <a:r>
              <a:rPr lang="en">
                <a:highlight>
                  <a:srgbClr val="D0E0E3"/>
                </a:highlight>
                <a:latin typeface="Consolas"/>
                <a:ea typeface="Consolas"/>
                <a:cs typeface="Consolas"/>
                <a:sym typeface="Consolas"/>
              </a:rPr>
              <a:t>pip install requests</a:t>
            </a:r>
          </a:p>
        </p:txBody>
      </p:sp>
      <p:sp>
        <p:nvSpPr>
          <p:cNvPr id="271" name="Shape 271"/>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Look for this at the top</a:t>
            </a:r>
          </a:p>
          <a:p>
            <a:pPr indent="0" lvl="0" marL="914400" rtl="0">
              <a:spcBef>
                <a:spcPts val="0"/>
              </a:spcBef>
              <a:buNone/>
            </a:pPr>
            <a:r>
              <a:rPr lang="en">
                <a:latin typeface="Trebuchet MS"/>
                <a:ea typeface="Trebuchet MS"/>
                <a:cs typeface="Trebuchet MS"/>
                <a:sym typeface="Trebuchet MS"/>
              </a:rPr>
              <a:t>View: </a:t>
            </a:r>
            <a:r>
              <a:rPr lang="en">
                <a:latin typeface="Trebuchet MS"/>
                <a:ea typeface="Trebuchet MS"/>
                <a:cs typeface="Trebuchet MS"/>
                <a:sym typeface="Trebuchet MS"/>
              </a:rPr>
              <a:t>Category</a:t>
            </a:r>
          </a:p>
          <a:p>
            <a:pPr indent="0" lvl="0" marL="914400" rtl="0">
              <a:spcBef>
                <a:spcPts val="0"/>
              </a:spcBef>
              <a:buNone/>
            </a:pPr>
            <a:r>
              <a:rPr lang="en">
                <a:latin typeface="Trebuchet MS"/>
                <a:ea typeface="Trebuchet MS"/>
                <a:cs typeface="Trebuchet MS"/>
                <a:sym typeface="Trebuchet MS"/>
              </a:rPr>
              <a:t>Search for “python”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descr="Search.jpg" id="272" name="Shape 272"/>
          <p:cNvPicPr preferRelativeResize="0"/>
          <p:nvPr/>
        </p:nvPicPr>
        <p:blipFill>
          <a:blip r:embed="rId3">
            <a:alphaModFix/>
          </a:blip>
          <a:stretch>
            <a:fillRect/>
          </a:stretch>
        </p:blipFill>
        <p:spPr>
          <a:xfrm>
            <a:off x="5375300" y="2473950"/>
            <a:ext cx="3161336" cy="1584975"/>
          </a:xfrm>
          <a:prstGeom prst="rect">
            <a:avLst/>
          </a:prstGeom>
          <a:noFill/>
          <a:ln cap="flat" cmpd="sng" w="9525">
            <a:solidFill>
              <a:srgbClr val="999999"/>
            </a:solidFill>
            <a:prstDash val="solid"/>
            <a:round/>
            <a:headEnd len="med" w="med" type="none"/>
            <a:tailEnd len="med" w="med" type="none"/>
          </a:ln>
        </p:spPr>
      </p:pic>
      <p:pic>
        <p:nvPicPr>
          <p:cNvPr id="273" name="Shape 273"/>
          <p:cNvPicPr preferRelativeResize="0"/>
          <p:nvPr/>
        </p:nvPicPr>
        <p:blipFill>
          <a:blip r:embed="rId4">
            <a:alphaModFix/>
          </a:blip>
          <a:stretch>
            <a:fillRect/>
          </a:stretch>
        </p:blipFill>
        <p:spPr>
          <a:xfrm>
            <a:off x="948486" y="2779574"/>
            <a:ext cx="2760426" cy="377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nvSpPr>
        <p:spPr>
          <a:xfrm>
            <a:off x="577450" y="1032050"/>
            <a:ext cx="8376300" cy="19089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When you get to the Select Packages window, </a:t>
            </a:r>
            <a:r>
              <a:rPr lang="en" u="sng">
                <a:latin typeface="Trebuchet MS"/>
                <a:ea typeface="Trebuchet MS"/>
                <a:cs typeface="Trebuchet MS"/>
                <a:sym typeface="Trebuchet MS"/>
              </a:rPr>
              <a:t>search for Python</a:t>
            </a:r>
            <a:r>
              <a:rPr lang="en">
                <a:latin typeface="Trebuchet MS"/>
                <a:ea typeface="Trebuchet MS"/>
                <a:cs typeface="Trebuchet MS"/>
                <a:sym typeface="Trebuchet MS"/>
              </a:rPr>
              <a:t> then </a:t>
            </a:r>
            <a:r>
              <a:rPr i="1" lang="en">
                <a:latin typeface="Trebuchet MS"/>
                <a:ea typeface="Trebuchet MS"/>
                <a:cs typeface="Trebuchet MS"/>
                <a:sym typeface="Trebuchet MS"/>
              </a:rPr>
              <a:t>unskip</a:t>
            </a:r>
            <a:r>
              <a:rPr lang="en">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 Python 2 language interpreter </a:t>
            </a:r>
            <a:r>
              <a:rPr b="1" lang="en">
                <a:solidFill>
                  <a:srgbClr val="6AA84F"/>
                </a:solidFill>
                <a:latin typeface="Trebuchet MS"/>
                <a:ea typeface="Trebuchet MS"/>
                <a:cs typeface="Trebuchet MS"/>
                <a:sym typeface="Trebuchet MS"/>
              </a:rPr>
              <a:t>5,873k</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python2-requests: Python HTTP/1.1 request module </a:t>
            </a:r>
            <a:r>
              <a:rPr b="1" lang="en">
                <a:solidFill>
                  <a:srgbClr val="6AA84F"/>
                </a:solidFill>
                <a:latin typeface="Trebuchet MS"/>
                <a:ea typeface="Trebuchet MS"/>
                <a:cs typeface="Trebuchet MS"/>
                <a:sym typeface="Trebuchet MS"/>
              </a:rPr>
              <a:t>84k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git, expand Devel</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git: Distributed version control system </a:t>
            </a:r>
            <a:r>
              <a:rPr b="1" lang="en">
                <a:solidFill>
                  <a:srgbClr val="6AA84F"/>
                </a:solidFill>
                <a:latin typeface="Trebuchet MS"/>
                <a:ea typeface="Trebuchet MS"/>
                <a:cs typeface="Trebuchet MS"/>
                <a:sym typeface="Trebuchet MS"/>
              </a:rPr>
              <a:t>4,936k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openssh, under Net</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openssh: The OpenSSH server and client programs </a:t>
            </a:r>
            <a:r>
              <a:rPr b="1" lang="en">
                <a:solidFill>
                  <a:srgbClr val="6AA84F"/>
                </a:solidFill>
                <a:latin typeface="Trebuchet MS"/>
                <a:ea typeface="Trebuchet MS"/>
                <a:cs typeface="Trebuchet MS"/>
                <a:sym typeface="Trebuchet MS"/>
              </a:rPr>
              <a:t>750k</a:t>
            </a:r>
          </a:p>
          <a:p>
            <a:pPr indent="-228600" lvl="0" marL="457200" rtl="0">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Next &gt; Next</a:t>
            </a: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p:txBody>
      </p:sp>
      <p:pic>
        <p:nvPicPr>
          <p:cNvPr id="279" name="Shape 279"/>
          <p:cNvPicPr preferRelativeResize="0"/>
          <p:nvPr/>
        </p:nvPicPr>
        <p:blipFill>
          <a:blip r:embed="rId3">
            <a:alphaModFix/>
          </a:blip>
          <a:stretch>
            <a:fillRect/>
          </a:stretch>
        </p:blipFill>
        <p:spPr>
          <a:xfrm>
            <a:off x="2247476" y="2764949"/>
            <a:ext cx="5036249" cy="2073749"/>
          </a:xfrm>
          <a:prstGeom prst="rect">
            <a:avLst/>
          </a:prstGeom>
          <a:noFill/>
          <a:ln cap="flat" cmpd="sng" w="9525">
            <a:solidFill>
              <a:srgbClr val="999999"/>
            </a:solidFill>
            <a:prstDash val="solid"/>
            <a:round/>
            <a:headEnd len="med" w="med" type="none"/>
            <a:tailEnd len="med" w="med" type="none"/>
          </a:ln>
        </p:spPr>
      </p:pic>
      <p:sp>
        <p:nvSpPr>
          <p:cNvPr id="280" name="Shape 280"/>
          <p:cNvSpPr txBox="1"/>
          <p:nvPr>
            <p:ph type="title"/>
          </p:nvPr>
        </p:nvSpPr>
        <p:spPr>
          <a:xfrm>
            <a:off x="303300" y="411575"/>
            <a:ext cx="8520600" cy="702000"/>
          </a:xfrm>
          <a:prstGeom prst="rect">
            <a:avLst/>
          </a:prstGeom>
          <a:solidFill>
            <a:schemeClr val="accent2"/>
          </a:solidFill>
          <a:ln>
            <a:noFill/>
          </a:ln>
        </p:spPr>
        <p:txBody>
          <a:bodyPr anchorCtr="0" anchor="t" bIns="91425" lIns="91425" rIns="91425" tIns="91425">
            <a:noAutofit/>
          </a:bodyPr>
          <a:lstStyle/>
          <a:p>
            <a:pPr lvl="0" rtl="0">
              <a:spcBef>
                <a:spcPts val="0"/>
              </a:spcBef>
              <a:buNone/>
            </a:pPr>
            <a:r>
              <a:rPr lang="en" sz="2400">
                <a:solidFill>
                  <a:schemeClr val="dk1"/>
                </a:solidFill>
                <a:latin typeface="Georgia"/>
                <a:ea typeface="Georgia"/>
                <a:cs typeface="Georgia"/>
                <a:sym typeface="Georgia"/>
              </a:rPr>
              <a:t>Windows users:</a:t>
            </a:r>
            <a:r>
              <a:rPr lang="en" sz="2400">
                <a:solidFill>
                  <a:srgbClr val="FFFFFF"/>
                </a:solidFill>
                <a:latin typeface="Georgia"/>
                <a:ea typeface="Georgia"/>
                <a:cs typeface="Georgia"/>
                <a:sym typeface="Georgia"/>
              </a:rPr>
              <a:t> Install </a:t>
            </a:r>
            <a:r>
              <a:rPr lang="en" sz="2400">
                <a:solidFill>
                  <a:srgbClr val="FFFFFF"/>
                </a:solidFill>
              </a:rPr>
              <a:t>packages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nvSpPr>
        <p:spPr>
          <a:xfrm>
            <a:off x="644550" y="1790200"/>
            <a:ext cx="7838100" cy="203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Open Atom</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AutoNum type="arabicPeriod"/>
            </a:pPr>
            <a:r>
              <a:rPr lang="en">
                <a:latin typeface="Trebuchet MS"/>
                <a:ea typeface="Trebuchet MS"/>
                <a:cs typeface="Trebuchet MS"/>
                <a:sym typeface="Trebuchet MS"/>
              </a:rPr>
              <a:t>Along the menu bar, select </a:t>
            </a:r>
            <a:r>
              <a:rPr lang="en">
                <a:solidFill>
                  <a:schemeClr val="dk2"/>
                </a:solidFill>
                <a:latin typeface="Trebuchet MS"/>
                <a:ea typeface="Trebuchet MS"/>
                <a:cs typeface="Trebuchet MS"/>
                <a:sym typeface="Trebuchet MS"/>
              </a:rPr>
              <a:t>File &gt; Settings &gt; Install &gt; Install Packages &gt; search for “beautify” and install</a:t>
            </a:r>
          </a:p>
          <a:p>
            <a:pPr lvl="0" rtl="0">
              <a:spcBef>
                <a:spcPts val="0"/>
              </a:spcBef>
              <a:buNone/>
            </a:pPr>
            <a:r>
              <a:t/>
            </a:r>
            <a:endParaRPr>
              <a:latin typeface="Trebuchet MS"/>
              <a:ea typeface="Trebuchet MS"/>
              <a:cs typeface="Trebuchet MS"/>
              <a:sym typeface="Trebuchet MS"/>
            </a:endParaRPr>
          </a:p>
          <a:p>
            <a:pPr indent="-228600" lvl="0" marL="457200">
              <a:spcBef>
                <a:spcPts val="0"/>
              </a:spcBef>
              <a:buFont typeface="Trebuchet MS"/>
              <a:buAutoNum type="arabicPeriod"/>
            </a:pPr>
            <a:r>
              <a:rPr lang="en">
                <a:latin typeface="Trebuchet MS"/>
                <a:ea typeface="Trebuchet MS"/>
                <a:cs typeface="Trebuchet MS"/>
                <a:sym typeface="Trebuchet MS"/>
              </a:rPr>
              <a:t>Check that it installed under Packages in the menu bar</a:t>
            </a:r>
          </a:p>
        </p:txBody>
      </p:sp>
      <p:pic>
        <p:nvPicPr>
          <p:cNvPr descr="d8548f4ce56f1599.png" id="286" name="Shape 286"/>
          <p:cNvPicPr preferRelativeResize="0"/>
          <p:nvPr/>
        </p:nvPicPr>
        <p:blipFill>
          <a:blip r:embed="rId3">
            <a:alphaModFix/>
          </a:blip>
          <a:stretch>
            <a:fillRect/>
          </a:stretch>
        </p:blipFill>
        <p:spPr>
          <a:xfrm>
            <a:off x="2210900" y="1711950"/>
            <a:ext cx="502874" cy="502874"/>
          </a:xfrm>
          <a:prstGeom prst="rect">
            <a:avLst/>
          </a:prstGeom>
          <a:noFill/>
          <a:ln>
            <a:noFill/>
          </a:ln>
        </p:spPr>
      </p:pic>
      <p:sp>
        <p:nvSpPr>
          <p:cNvPr id="287" name="Shape 28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sp>
        <p:nvSpPr>
          <p:cNvPr id="288" name="Shape 288"/>
          <p:cNvSpPr txBox="1"/>
          <p:nvPr/>
        </p:nvSpPr>
        <p:spPr>
          <a:xfrm>
            <a:off x="644550"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92" name="Shape 292"/>
        <p:cNvGrpSpPr/>
        <p:nvPr/>
      </p:nvGrpSpPr>
      <p:grpSpPr>
        <a:xfrm>
          <a:off x="0" y="0"/>
          <a:ext cx="0" cy="0"/>
          <a:chOff x="0" y="0"/>
          <a:chExt cx="0" cy="0"/>
        </a:xfrm>
      </p:grpSpPr>
      <p:sp>
        <p:nvSpPr>
          <p:cNvPr id="293" name="Shape 293"/>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294" name="Shape 294"/>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295" name="Shape 295"/>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
        <p:nvSpPr>
          <p:cNvPr id="296" name="Shape 296"/>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 [ctrl-click &gt; paste]</a:t>
            </a:r>
          </a:p>
        </p:txBody>
      </p:sp>
      <p:sp>
        <p:nvSpPr>
          <p:cNvPr id="302" name="Shape 302"/>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 [right-click &gt; paste]</a:t>
            </a:r>
          </a:p>
        </p:txBody>
      </p:sp>
      <p:sp>
        <p:nvSpPr>
          <p:cNvPr id="303" name="Shape 3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cxnSp>
        <p:nvCxnSpPr>
          <p:cNvPr id="304" name="Shape 304"/>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305" name="Shape 3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06" name="Shape 3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307" name="Shape 307"/>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308" name="Shape 308"/>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a:spcBef>
                <a:spcPts val="0"/>
              </a:spcBef>
              <a:buNone/>
            </a:pPr>
            <a:r>
              <a:t/>
            </a:r>
            <a:endParaRPr sz="800">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88" name="Shape 88"/>
        <p:cNvGrpSpPr/>
        <p:nvPr/>
      </p:nvGrpSpPr>
      <p:grpSpPr>
        <a:xfrm>
          <a:off x="0" y="0"/>
          <a:ext cx="0" cy="0"/>
          <a:chOff x="0" y="0"/>
          <a:chExt cx="0" cy="0"/>
        </a:xfrm>
      </p:grpSpPr>
      <p:sp>
        <p:nvSpPr>
          <p:cNvPr id="89" name="Shape 89"/>
          <p:cNvSpPr txBox="1"/>
          <p:nvPr>
            <p:ph type="ctrTitle"/>
          </p:nvPr>
        </p:nvSpPr>
        <p:spPr>
          <a:xfrm>
            <a:off x="2371725" y="630225"/>
            <a:ext cx="6331500" cy="306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There’s an API for That</a:t>
            </a:r>
          </a:p>
        </p:txBody>
      </p:sp>
      <p:sp>
        <p:nvSpPr>
          <p:cNvPr id="90" name="Shape 90"/>
          <p:cNvSpPr txBox="1"/>
          <p:nvPr>
            <p:ph idx="1" type="subTitle"/>
          </p:nvPr>
        </p:nvSpPr>
        <p:spPr>
          <a:xfrm>
            <a:off x="2390266" y="3238450"/>
            <a:ext cx="6331500" cy="1241700"/>
          </a:xfrm>
          <a:prstGeom prst="rect">
            <a:avLst/>
          </a:prstGeom>
        </p:spPr>
        <p:txBody>
          <a:bodyPr anchorCtr="0" anchor="b" bIns="91425" lIns="91425" rIns="91425" tIns="91425">
            <a:noAutofit/>
          </a:bodyPr>
          <a:lstStyle/>
          <a:p>
            <a:pPr lvl="0">
              <a:spcBef>
                <a:spcPts val="0"/>
              </a:spcBef>
              <a:buNone/>
            </a:pPr>
            <a:r>
              <a:rPr lang="en" sz="2400">
                <a:latin typeface="Trebuchet MS"/>
                <a:ea typeface="Trebuchet MS"/>
                <a:cs typeface="Trebuchet MS"/>
                <a:sym typeface="Trebuchet MS"/>
              </a:rPr>
              <a:t>MARAC</a:t>
            </a:r>
          </a:p>
          <a:p>
            <a:pPr lvl="0">
              <a:spcBef>
                <a:spcPts val="0"/>
              </a:spcBef>
              <a:buNone/>
            </a:pPr>
            <a:r>
              <a:rPr lang="en" sz="2400">
                <a:latin typeface="Trebuchet MS"/>
                <a:ea typeface="Trebuchet MS"/>
                <a:cs typeface="Trebuchet MS"/>
                <a:sym typeface="Trebuchet MS"/>
              </a:rPr>
              <a:t>April 20th, 2017</a:t>
            </a:r>
          </a:p>
          <a:p>
            <a:pPr lvl="0">
              <a:spcBef>
                <a:spcPts val="0"/>
              </a:spcBef>
              <a:buNone/>
            </a:pPr>
            <a:r>
              <a:t/>
            </a:r>
            <a:endParaRPr>
              <a:latin typeface="Trebuchet MS"/>
              <a:ea typeface="Trebuchet MS"/>
              <a:cs typeface="Trebuchet MS"/>
              <a:sym typeface="Trebuchet MS"/>
            </a:endParaRPr>
          </a:p>
          <a:p>
            <a:pPr lvl="0" algn="r">
              <a:spcBef>
                <a:spcPts val="0"/>
              </a:spcBef>
              <a:buNone/>
            </a:pPr>
            <a:r>
              <a:rPr lang="en">
                <a:latin typeface="Trebuchet MS"/>
                <a:ea typeface="Trebuchet MS"/>
                <a:cs typeface="Trebuchet MS"/>
                <a:sym typeface="Trebuchet MS"/>
              </a:rPr>
              <a:t>Lora J. Davis</a:t>
            </a:r>
          </a:p>
          <a:p>
            <a:pPr lvl="0" algn="r">
              <a:spcBef>
                <a:spcPts val="0"/>
              </a:spcBef>
              <a:buNone/>
            </a:pPr>
            <a:r>
              <a:rPr lang="en">
                <a:latin typeface="Trebuchet MS"/>
                <a:ea typeface="Trebuchet MS"/>
                <a:cs typeface="Trebuchet MS"/>
                <a:sym typeface="Trebuchet MS"/>
              </a:rPr>
              <a:t>Valerie Addonizio</a:t>
            </a:r>
          </a:p>
          <a:p>
            <a:pPr lvl="0" algn="r">
              <a:spcBef>
                <a:spcPts val="0"/>
              </a:spcBef>
              <a:buNone/>
            </a:pPr>
            <a:r>
              <a:rPr i="1" lang="en">
                <a:latin typeface="Trebuchet MS"/>
                <a:ea typeface="Trebuchet MS"/>
                <a:cs typeface="Trebuchet MS"/>
                <a:sym typeface="Trebuchet MS"/>
              </a:rPr>
              <a:t>Johns Hopkins University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22" name="Shape 322"/>
        <p:cNvGrpSpPr/>
        <p:nvPr/>
      </p:nvGrpSpPr>
      <p:grpSpPr>
        <a:xfrm>
          <a:off x="0" y="0"/>
          <a:ext cx="0" cy="0"/>
          <a:chOff x="0" y="0"/>
          <a:chExt cx="0" cy="0"/>
        </a:xfrm>
      </p:grpSpPr>
      <p:sp>
        <p:nvSpPr>
          <p:cNvPr id="323" name="Shape 323"/>
          <p:cNvSpPr txBox="1"/>
          <p:nvPr>
            <p:ph type="title"/>
          </p:nvPr>
        </p:nvSpPr>
        <p:spPr>
          <a:xfrm>
            <a:off x="406425" y="1806825"/>
            <a:ext cx="8296800" cy="1542000"/>
          </a:xfrm>
          <a:prstGeom prst="rect">
            <a:avLst/>
          </a:prstGeom>
          <a:ln cap="flat" cmpd="sng" w="1524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GET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329" name="Shape 32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330" name="Shape 33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331" name="Shape 33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2" name="Shape 33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3" name="Shape 333"/>
          <p:cNvSpPr/>
          <p:nvPr/>
        </p:nvSpPr>
        <p:spPr>
          <a:xfrm>
            <a:off x="10325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4" name="Shape 334"/>
          <p:cNvSpPr txBox="1"/>
          <p:nvPr/>
        </p:nvSpPr>
        <p:spPr>
          <a:xfrm>
            <a:off x="1061900" y="2708975"/>
            <a:ext cx="997500" cy="733500"/>
          </a:xfrm>
          <a:prstGeom prst="rect">
            <a:avLst/>
          </a:prstGeom>
          <a:noFill/>
          <a:ln>
            <a:noFill/>
          </a:ln>
        </p:spPr>
        <p:txBody>
          <a:bodyPr anchorCtr="0" anchor="t" bIns="91425" lIns="91425" rIns="91425" tIns="91425">
            <a:noAutofit/>
          </a:bodyPr>
          <a:lstStyle/>
          <a:p>
            <a:pPr lvl="0" algn="ctr">
              <a:spcBef>
                <a:spcPts val="0"/>
              </a:spcBef>
              <a:buNone/>
            </a:pPr>
            <a:r>
              <a:rPr b="1" lang="en" sz="1800"/>
              <a:t>We are here</a:t>
            </a:r>
          </a:p>
        </p:txBody>
      </p:sp>
      <p:sp>
        <p:nvSpPr>
          <p:cNvPr id="335" name="Shape 335"/>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39" name="Shape 339"/>
        <p:cNvGrpSpPr/>
        <p:nvPr/>
      </p:nvGrpSpPr>
      <p:grpSpPr>
        <a:xfrm>
          <a:off x="0" y="0"/>
          <a:ext cx="0" cy="0"/>
          <a:chOff x="0" y="0"/>
          <a:chExt cx="0" cy="0"/>
        </a:xfrm>
      </p:grpSpPr>
      <p:sp>
        <p:nvSpPr>
          <p:cNvPr id="340" name="Shape 34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ProPublica</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03300" y="335375"/>
            <a:ext cx="8446800" cy="639600"/>
          </a:xfrm>
          <a:prstGeom prst="rect">
            <a:avLst/>
          </a:prstGeom>
          <a:solidFill>
            <a:srgbClr val="0277BD"/>
          </a:solidFill>
        </p:spPr>
        <p:txBody>
          <a:bodyPr anchorCtr="0" anchor="t" bIns="91425" lIns="91425" rIns="91425" tIns="91425">
            <a:noAutofit/>
          </a:bodyPr>
          <a:lstStyle/>
          <a:p>
            <a:pPr lvl="0">
              <a:spcBef>
                <a:spcPts val="0"/>
              </a:spcBef>
              <a:buNone/>
            </a:pPr>
            <a:r>
              <a:rPr lang="en">
                <a:solidFill>
                  <a:srgbClr val="FFFFFF"/>
                </a:solidFill>
              </a:rPr>
              <a:t>GET through a GUI</a:t>
            </a:r>
          </a:p>
        </p:txBody>
      </p:sp>
      <p:sp>
        <p:nvSpPr>
          <p:cNvPr id="346" name="Shape 346"/>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 A user wants access to data about every non-profit involving animal welfare in Nonprofit Explorer at ProPublica.</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ProPublica.org is a research-based journalism site that provides its data to other reporters and the public</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Navigate</a:t>
            </a:r>
            <a:r>
              <a:rPr lang="en">
                <a:latin typeface="Trebuchet MS"/>
                <a:ea typeface="Trebuchet MS"/>
                <a:cs typeface="Trebuchet MS"/>
                <a:sym typeface="Trebuchet MS"/>
              </a:rPr>
              <a:t> to </a:t>
            </a:r>
            <a:r>
              <a:rPr lang="en" u="sng">
                <a:solidFill>
                  <a:schemeClr val="hlink"/>
                </a:solidFill>
                <a:latin typeface="Trebuchet MS"/>
                <a:ea typeface="Trebuchet MS"/>
                <a:cs typeface="Trebuchet MS"/>
                <a:sym typeface="Trebuchet MS"/>
                <a:hlinkClick r:id="rId3"/>
              </a:rPr>
              <a:t>ProPublica.org</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Click Data</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Click Nonprofit Explorer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 a search for “animal,” which will bring up a list of animal-based charities</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Look at the address bar</a:t>
            </a:r>
          </a:p>
        </p:txBody>
      </p:sp>
      <p:pic>
        <p:nvPicPr>
          <p:cNvPr id="347" name="Shape 347"/>
          <p:cNvPicPr preferRelativeResize="0"/>
          <p:nvPr/>
        </p:nvPicPr>
        <p:blipFill>
          <a:blip r:embed="rId4">
            <a:alphaModFix/>
          </a:blip>
          <a:stretch>
            <a:fillRect/>
          </a:stretch>
        </p:blipFill>
        <p:spPr>
          <a:xfrm>
            <a:off x="4839950" y="639887"/>
            <a:ext cx="3952731" cy="38637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pic>
        <p:nvPicPr>
          <p:cNvPr id="352" name="Shape 352"/>
          <p:cNvPicPr preferRelativeResize="0"/>
          <p:nvPr/>
        </p:nvPicPr>
        <p:blipFill>
          <a:blip r:embed="rId3">
            <a:alphaModFix/>
          </a:blip>
          <a:stretch>
            <a:fillRect/>
          </a:stretch>
        </p:blipFill>
        <p:spPr>
          <a:xfrm>
            <a:off x="1362075" y="333000"/>
            <a:ext cx="6419850" cy="771525"/>
          </a:xfrm>
          <a:prstGeom prst="rect">
            <a:avLst/>
          </a:prstGeom>
          <a:noFill/>
          <a:ln>
            <a:noFill/>
          </a:ln>
        </p:spPr>
      </p:pic>
      <p:sp>
        <p:nvSpPr>
          <p:cNvPr id="353" name="Shape 353"/>
          <p:cNvSpPr txBox="1"/>
          <p:nvPr/>
        </p:nvSpPr>
        <p:spPr>
          <a:xfrm>
            <a:off x="633900" y="4331100"/>
            <a:ext cx="7876200" cy="4872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ProPublica API documentation: </a:t>
            </a:r>
            <a:r>
              <a:rPr lang="en" u="sng">
                <a:solidFill>
                  <a:schemeClr val="hlink"/>
                </a:solidFill>
                <a:latin typeface="Trebuchet MS"/>
                <a:ea typeface="Trebuchet MS"/>
                <a:cs typeface="Trebuchet MS"/>
                <a:sym typeface="Trebuchet MS"/>
                <a:hlinkClick r:id="rId4"/>
              </a:rPr>
              <a:t>https://projects.propublica.org/nonprofits/api</a:t>
            </a:r>
          </a:p>
        </p:txBody>
      </p:sp>
      <p:graphicFrame>
        <p:nvGraphicFramePr>
          <p:cNvPr id="354" name="Shape 354"/>
          <p:cNvGraphicFramePr/>
          <p:nvPr/>
        </p:nvGraphicFramePr>
        <p:xfrm>
          <a:off x="382025" y="1085850"/>
          <a:ext cx="3000000" cy="3000000"/>
        </p:xfrm>
        <a:graphic>
          <a:graphicData uri="http://schemas.openxmlformats.org/drawingml/2006/table">
            <a:tbl>
              <a:tblPr>
                <a:noFill/>
                <a:tableStyleId>{C64C507A-07EB-4E16-A44D-9883D85BE1C8}</a:tableStyleId>
              </a:tblPr>
              <a:tblGrid>
                <a:gridCol w="2911000"/>
                <a:gridCol w="5468950"/>
              </a:tblGrid>
              <a:tr h="381000">
                <a:tc>
                  <a:txBody>
                    <a:bodyPr>
                      <a:noAutofit/>
                    </a:bodyPr>
                    <a:lstStyle/>
                    <a:p>
                      <a:pPr lvl="0">
                        <a:spcBef>
                          <a:spcPts val="0"/>
                        </a:spcBef>
                        <a:buNone/>
                      </a:pPr>
                      <a:r>
                        <a:rPr lang="en" sz="1200" u="sng">
                          <a:solidFill>
                            <a:srgbClr val="0277BD"/>
                          </a:solidFill>
                          <a:latin typeface="Trebuchet MS"/>
                          <a:ea typeface="Trebuchet MS"/>
                          <a:cs typeface="Trebuchet MS"/>
                          <a:sym typeface="Trebuchet MS"/>
                          <a:hlinkClick r:id="rId5"/>
                        </a:rPr>
                        <a:t>https://projects.propublica.org/nonprofits/api/v2</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address of the API. All requests must start with a similar string in order to point the request to where it needs to go. It essentially reads: go here.</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/search.json</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search method set by the API. By appending this to the above URL, it essentially reads: go here, search, output that search in JSON.</a:t>
                      </a:r>
                    </a:p>
                  </a:txBody>
                  <a:tcPr marT="91425" marB="91425" marR="91425" marL="91425"/>
                </a:tc>
              </a:tr>
              <a:tr h="381000">
                <a:tc>
                  <a:txBody>
                    <a:bodyPr>
                      <a:noAutofit/>
                    </a:bodyPr>
                    <a:lstStyle/>
                    <a:p>
                      <a:pPr lvl="0" rtl="0">
                        <a:spcBef>
                          <a:spcPts val="0"/>
                        </a:spcBef>
                        <a:buNone/>
                      </a:pPr>
                      <a:r>
                        <a:rPr lang="en" sz="1200">
                          <a:latin typeface="Trebuchet MS"/>
                          <a:ea typeface="Trebuchet MS"/>
                          <a:cs typeface="Trebuchet MS"/>
                          <a:sym typeface="Trebuchet MS"/>
                        </a:rPr>
                        <a:t>?</a:t>
                      </a:r>
                    </a:p>
                  </a:txBody>
                  <a:tcPr marT="91425" marB="91425" marR="91425" marL="91425"/>
                </a:tc>
                <a:tc>
                  <a:txBody>
                    <a:bodyPr>
                      <a:noAutofit/>
                    </a:bodyPr>
                    <a:lstStyle/>
                    <a:p>
                      <a:pPr lvl="0" rtl="0">
                        <a:spcBef>
                          <a:spcPts val="0"/>
                        </a:spcBef>
                        <a:buNone/>
                      </a:pPr>
                      <a:r>
                        <a:rPr lang="en" sz="1200">
                          <a:latin typeface="Trebuchet MS"/>
                          <a:ea typeface="Trebuchet MS"/>
                          <a:cs typeface="Trebuchet MS"/>
                          <a:sym typeface="Trebuchet MS"/>
                        </a:rPr>
                        <a:t>Question marks denote that whatever follows is a parameter. Adding this to the above essentially reads: go here, and search, and use the following parameters. You can use more than one parameter.</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q=</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parameter. The ProPublica API defines q as “A keyword search string. Searches using this parameter will search (in order) organization name, organization alternate name, city.”</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animal</a:t>
                      </a:r>
                    </a:p>
                  </a:txBody>
                  <a:tcPr marT="91425" marB="91425" marR="91425" marL="91425"/>
                </a:tc>
                <a:tc>
                  <a:txBody>
                    <a:bodyPr>
                      <a:noAutofit/>
                    </a:bodyPr>
                    <a:lstStyle/>
                    <a:p>
                      <a:pPr lvl="0">
                        <a:spcBef>
                          <a:spcPts val="0"/>
                        </a:spcBef>
                        <a:buNone/>
                      </a:pPr>
                      <a:r>
                        <a:rPr lang="en" sz="1200">
                          <a:solidFill>
                            <a:schemeClr val="dk2"/>
                          </a:solidFill>
                          <a:latin typeface="Trebuchet MS"/>
                          <a:ea typeface="Trebuchet MS"/>
                          <a:cs typeface="Trebuchet MS"/>
                          <a:sym typeface="Trebuchet MS"/>
                        </a:rPr>
                        <a:t>Any keyword supplied by the user. Go here, and use the keyword search parameter to search for </a:t>
                      </a:r>
                      <a:r>
                        <a:rPr i="1" lang="en" sz="1200">
                          <a:solidFill>
                            <a:schemeClr val="dk2"/>
                          </a:solidFill>
                          <a:latin typeface="Trebuchet MS"/>
                          <a:ea typeface="Trebuchet MS"/>
                          <a:cs typeface="Trebuchet MS"/>
                          <a:sym typeface="Trebuchet MS"/>
                        </a:rPr>
                        <a:t>animal</a:t>
                      </a:r>
                      <a:r>
                        <a:rPr lang="en" sz="1200">
                          <a:solidFill>
                            <a:schemeClr val="dk2"/>
                          </a:solidFill>
                          <a:latin typeface="Trebuchet MS"/>
                          <a:ea typeface="Trebuchet MS"/>
                          <a:cs typeface="Trebuchet MS"/>
                          <a:sym typeface="Trebuchet MS"/>
                        </a:rPr>
                        <a:t>, which will output as JSON.</a:t>
                      </a: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58" name="Shape 358"/>
        <p:cNvGrpSpPr/>
        <p:nvPr/>
      </p:nvGrpSpPr>
      <p:grpSpPr>
        <a:xfrm>
          <a:off x="0" y="0"/>
          <a:ext cx="0" cy="0"/>
          <a:chOff x="0" y="0"/>
          <a:chExt cx="0" cy="0"/>
        </a:xfrm>
      </p:grpSpPr>
      <p:sp>
        <p:nvSpPr>
          <p:cNvPr id="359" name="Shape 359"/>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GUI</a:t>
            </a:r>
          </a:p>
        </p:txBody>
      </p:sp>
      <p:sp>
        <p:nvSpPr>
          <p:cNvPr id="360" name="Shape 360"/>
          <p:cNvSpPr txBox="1"/>
          <p:nvPr/>
        </p:nvSpPr>
        <p:spPr>
          <a:xfrm>
            <a:off x="411637" y="1759475"/>
            <a:ext cx="8310300" cy="29163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GUI</a:t>
            </a:r>
            <a:r>
              <a:rPr lang="en">
                <a:solidFill>
                  <a:srgbClr val="FFFFFF"/>
                </a:solidFill>
                <a:latin typeface="Trebuchet MS"/>
                <a:ea typeface="Trebuchet MS"/>
                <a:cs typeface="Trebuchet MS"/>
                <a:sym typeface="Trebuchet MS"/>
              </a:rPr>
              <a:t> (gooey) stands for Graphic User Interface: </a:t>
            </a:r>
            <a:r>
              <a:rPr i="1" lang="en">
                <a:solidFill>
                  <a:srgbClr val="FFFFFF"/>
                </a:solidFill>
                <a:latin typeface="Trebuchet MS"/>
                <a:ea typeface="Trebuchet MS"/>
                <a:cs typeface="Trebuchet MS"/>
                <a:sym typeface="Trebuchet MS"/>
              </a:rPr>
              <a:t>every program </a:t>
            </a:r>
            <a:r>
              <a:rPr lang="en">
                <a:solidFill>
                  <a:srgbClr val="FFFFFF"/>
                </a:solidFill>
                <a:latin typeface="Trebuchet MS"/>
                <a:ea typeface="Trebuchet MS"/>
                <a:cs typeface="Trebuchet MS"/>
                <a:sym typeface="Trebuchet MS"/>
              </a:rPr>
              <a:t>you use has a GUI</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But in the programming/scripting world, there is also the command line/terminal</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We will be using both: Postman is a GUI</a:t>
            </a:r>
          </a:p>
          <a:p>
            <a:pPr lvl="0">
              <a:spcBef>
                <a:spcPts val="0"/>
              </a:spcBef>
              <a:buNone/>
            </a:pPr>
            <a:r>
              <a:t/>
            </a:r>
            <a:endParaRPr>
              <a:latin typeface="Trebuchet MS"/>
              <a:ea typeface="Trebuchet MS"/>
              <a:cs typeface="Trebuchet MS"/>
              <a:sym typeface="Trebuchet MS"/>
            </a:endParaRPr>
          </a:p>
        </p:txBody>
      </p:sp>
      <p:pic>
        <p:nvPicPr>
          <p:cNvPr descr="gui-vs-command-line-990x495.jpg" id="361" name="Shape 361"/>
          <p:cNvPicPr preferRelativeResize="0"/>
          <p:nvPr/>
        </p:nvPicPr>
        <p:blipFill>
          <a:blip r:embed="rId3">
            <a:alphaModFix/>
          </a:blip>
          <a:stretch>
            <a:fillRect/>
          </a:stretch>
        </p:blipFill>
        <p:spPr>
          <a:xfrm>
            <a:off x="2605399" y="2569224"/>
            <a:ext cx="3922776" cy="1961400"/>
          </a:xfrm>
          <a:prstGeom prst="rect">
            <a:avLst/>
          </a:prstGeom>
          <a:noFill/>
          <a:ln>
            <a:noFill/>
          </a:ln>
        </p:spPr>
      </p:pic>
      <p:sp>
        <p:nvSpPr>
          <p:cNvPr id="362" name="Shape 362"/>
          <p:cNvSpPr txBox="1"/>
          <p:nvPr/>
        </p:nvSpPr>
        <p:spPr>
          <a:xfrm>
            <a:off x="561200" y="4510125"/>
            <a:ext cx="8011200" cy="341100"/>
          </a:xfrm>
          <a:prstGeom prst="rect">
            <a:avLst/>
          </a:prstGeom>
          <a:noFill/>
          <a:ln>
            <a:noFill/>
          </a:ln>
        </p:spPr>
        <p:txBody>
          <a:bodyPr anchorCtr="0" anchor="t" bIns="91425" lIns="91425" rIns="91425" tIns="91425">
            <a:noAutofit/>
          </a:bodyPr>
          <a:lstStyle/>
          <a:p>
            <a:pPr lvl="0" algn="ctr">
              <a:spcBef>
                <a:spcPts val="0"/>
              </a:spcBef>
              <a:buNone/>
            </a:pPr>
            <a:r>
              <a:rPr lang="en" sz="700"/>
              <a:t>Image from http://www.differencebtw.com/difference-between-gui-and-command-line/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nvSpPr>
        <p:spPr>
          <a:xfrm>
            <a:off x="298188" y="3541600"/>
            <a:ext cx="8386800" cy="6402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55000"/>
              <a:buFont typeface="Arial"/>
              <a:buNone/>
            </a:pPr>
            <a:r>
              <a:rPr lang="en" sz="2000" u="sng">
                <a:solidFill>
                  <a:schemeClr val="hlink"/>
                </a:solidFill>
                <a:hlinkClick r:id="rId3"/>
              </a:rPr>
              <a:t>http://projects.propublica.org/nonprofits/api/v2/search.json?q=animal</a:t>
            </a:r>
          </a:p>
          <a:p>
            <a:pPr lvl="0" rtl="0">
              <a:spcBef>
                <a:spcPts val="0"/>
              </a:spcBef>
              <a:buNone/>
            </a:pPr>
            <a:r>
              <a:t/>
            </a:r>
            <a:endParaRPr/>
          </a:p>
        </p:txBody>
      </p:sp>
      <p:pic>
        <p:nvPicPr>
          <p:cNvPr id="368" name="Shape 368"/>
          <p:cNvPicPr preferRelativeResize="0"/>
          <p:nvPr/>
        </p:nvPicPr>
        <p:blipFill>
          <a:blip r:embed="rId4">
            <a:alphaModFix/>
          </a:blip>
          <a:stretch>
            <a:fillRect/>
          </a:stretch>
        </p:blipFill>
        <p:spPr>
          <a:xfrm>
            <a:off x="339587" y="1260699"/>
            <a:ext cx="8304001" cy="1826199"/>
          </a:xfrm>
          <a:prstGeom prst="rect">
            <a:avLst/>
          </a:prstGeom>
          <a:noFill/>
          <a:ln>
            <a:noFill/>
          </a:ln>
        </p:spPr>
      </p:pic>
      <p:sp>
        <p:nvSpPr>
          <p:cNvPr id="369" name="Shape 369"/>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pic>
        <p:nvPicPr>
          <p:cNvPr id="374" name="Shape 374"/>
          <p:cNvPicPr preferRelativeResize="0"/>
          <p:nvPr/>
        </p:nvPicPr>
        <p:blipFill>
          <a:blip r:embed="rId3">
            <a:alphaModFix/>
          </a:blip>
          <a:stretch>
            <a:fillRect/>
          </a:stretch>
        </p:blipFill>
        <p:spPr>
          <a:xfrm>
            <a:off x="5574300" y="823912"/>
            <a:ext cx="3000375" cy="3495675"/>
          </a:xfrm>
          <a:prstGeom prst="rect">
            <a:avLst/>
          </a:prstGeom>
          <a:noFill/>
          <a:ln cap="flat" cmpd="sng" w="9525">
            <a:solidFill>
              <a:srgbClr val="B7B7B7"/>
            </a:solidFill>
            <a:prstDash val="solid"/>
            <a:round/>
            <a:headEnd len="med" w="med" type="none"/>
            <a:tailEnd len="med" w="med" type="none"/>
          </a:ln>
        </p:spPr>
      </p:pic>
      <p:pic>
        <p:nvPicPr>
          <p:cNvPr id="375" name="Shape 375"/>
          <p:cNvPicPr preferRelativeResize="0"/>
          <p:nvPr/>
        </p:nvPicPr>
        <p:blipFill>
          <a:blip r:embed="rId4">
            <a:alphaModFix/>
          </a:blip>
          <a:stretch>
            <a:fillRect/>
          </a:stretch>
        </p:blipFill>
        <p:spPr>
          <a:xfrm>
            <a:off x="173300" y="1123175"/>
            <a:ext cx="5269500" cy="2439984"/>
          </a:xfrm>
          <a:prstGeom prst="rect">
            <a:avLst/>
          </a:prstGeom>
          <a:noFill/>
          <a:ln cap="flat" cmpd="sng" w="9525">
            <a:solidFill>
              <a:srgbClr val="B7B7B7"/>
            </a:solidFill>
            <a:prstDash val="solid"/>
            <a:round/>
            <a:headEnd len="med" w="med" type="none"/>
            <a:tailEnd len="med" w="med" type="none"/>
          </a:ln>
        </p:spPr>
      </p:pic>
      <p:sp>
        <p:nvSpPr>
          <p:cNvPr id="376" name="Shape 376"/>
          <p:cNvSpPr txBox="1"/>
          <p:nvPr/>
        </p:nvSpPr>
        <p:spPr>
          <a:xfrm>
            <a:off x="1158475" y="3786825"/>
            <a:ext cx="4329300" cy="807300"/>
          </a:xfrm>
          <a:prstGeom prst="rect">
            <a:avLst/>
          </a:prstGeom>
          <a:noFill/>
          <a:ln>
            <a:noFill/>
          </a:ln>
        </p:spPr>
        <p:txBody>
          <a:bodyPr anchorCtr="0" anchor="t" bIns="91425" lIns="91425" rIns="91425" tIns="91425">
            <a:noAutofit/>
          </a:bodyPr>
          <a:lstStyle/>
          <a:p>
            <a:pPr lvl="0" algn="r">
              <a:spcBef>
                <a:spcPts val="0"/>
              </a:spcBef>
              <a:buClr>
                <a:schemeClr val="dk2"/>
              </a:buClr>
              <a:buFont typeface="Arial"/>
              <a:buNone/>
            </a:pPr>
            <a:r>
              <a:rPr lang="en">
                <a:solidFill>
                  <a:schemeClr val="dk2"/>
                </a:solidFill>
                <a:latin typeface="Trebuchet MS"/>
                <a:ea typeface="Trebuchet MS"/>
                <a:cs typeface="Trebuchet MS"/>
                <a:sym typeface="Trebuchet MS"/>
              </a:rPr>
              <a:t>You don’t get different </a:t>
            </a:r>
            <a:r>
              <a:rPr i="1" lang="en">
                <a:solidFill>
                  <a:schemeClr val="dk2"/>
                </a:solidFill>
                <a:latin typeface="Trebuchet MS"/>
                <a:ea typeface="Trebuchet MS"/>
                <a:cs typeface="Trebuchet MS"/>
                <a:sym typeface="Trebuchet MS"/>
              </a:rPr>
              <a:t>results</a:t>
            </a:r>
            <a:r>
              <a:rPr lang="en">
                <a:solidFill>
                  <a:schemeClr val="dk2"/>
                </a:solidFill>
                <a:latin typeface="Trebuchet MS"/>
                <a:ea typeface="Trebuchet MS"/>
                <a:cs typeface="Trebuchet MS"/>
                <a:sym typeface="Trebuchet MS"/>
              </a:rPr>
              <a:t>, you get the same results in a different format.</a:t>
            </a:r>
          </a:p>
        </p:txBody>
      </p:sp>
      <p:sp>
        <p:nvSpPr>
          <p:cNvPr id="377" name="Shape 377"/>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81" name="Shape 381"/>
        <p:cNvGrpSpPr/>
        <p:nvPr/>
      </p:nvGrpSpPr>
      <p:grpSpPr>
        <a:xfrm>
          <a:off x="0" y="0"/>
          <a:ext cx="0" cy="0"/>
          <a:chOff x="0" y="0"/>
          <a:chExt cx="0" cy="0"/>
        </a:xfrm>
      </p:grpSpPr>
      <p:sp>
        <p:nvSpPr>
          <p:cNvPr id="382" name="Shape 382"/>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JSON</a:t>
            </a:r>
          </a:p>
        </p:txBody>
      </p:sp>
      <p:sp>
        <p:nvSpPr>
          <p:cNvPr id="383" name="Shape 383"/>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JSON (jason) is the most typical data transmission standard in APIs</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It is lightweight and easy to read and NOT scary</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Consists of key-value pairs, </a:t>
            </a:r>
            <a:r>
              <a:rPr b="1" lang="en">
                <a:solidFill>
                  <a:srgbClr val="FFFFFF"/>
                </a:solidFill>
                <a:latin typeface="Consolas"/>
                <a:ea typeface="Consolas"/>
                <a:cs typeface="Consolas"/>
                <a:sym typeface="Consolas"/>
              </a:rPr>
              <a:t>“key”: “value”</a:t>
            </a: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
        <p:nvSpPr>
          <p:cNvPr id="384" name="Shape 384"/>
          <p:cNvSpPr txBox="1"/>
          <p:nvPr/>
        </p:nvSpPr>
        <p:spPr>
          <a:xfrm>
            <a:off x="1248637" y="3101625"/>
            <a:ext cx="6636300" cy="864600"/>
          </a:xfrm>
          <a:prstGeom prst="rect">
            <a:avLst/>
          </a:prstGeom>
          <a:solidFill>
            <a:srgbClr val="F3F3F3"/>
          </a:solidFill>
          <a:ln>
            <a:noFill/>
          </a:ln>
        </p:spPr>
        <p:txBody>
          <a:bodyPr anchorCtr="0" anchor="t" bIns="91425" lIns="91425" rIns="91425" tIns="91425">
            <a:noAutofit/>
          </a:bodyPr>
          <a:lstStyle/>
          <a:p>
            <a:pPr lvl="0">
              <a:spcBef>
                <a:spcPts val="0"/>
              </a:spcBef>
              <a:buNone/>
            </a:pPr>
            <a:r>
              <a:rPr lang="en">
                <a:latin typeface="Consolas"/>
                <a:ea typeface="Consolas"/>
                <a:cs typeface="Consolas"/>
                <a:sym typeface="Consolas"/>
              </a:rPr>
              <a:t>&lt;unittitle&gt;Johns Hopkins University library records&lt;/unittitle&gt;</a:t>
            </a:r>
          </a:p>
          <a:p>
            <a:pPr lvl="0">
              <a:spcBef>
                <a:spcPts val="0"/>
              </a:spcBef>
              <a:buNone/>
            </a:pPr>
            <a:r>
              <a:t/>
            </a:r>
            <a:endParaRPr>
              <a:latin typeface="Consolas"/>
              <a:ea typeface="Consolas"/>
              <a:cs typeface="Consolas"/>
              <a:sym typeface="Consolas"/>
            </a:endParaRPr>
          </a:p>
          <a:p>
            <a:pPr lvl="0">
              <a:spcBef>
                <a:spcPts val="0"/>
              </a:spcBef>
              <a:buNone/>
            </a:pPr>
            <a:r>
              <a:rPr lang="en">
                <a:latin typeface="Consolas"/>
                <a:ea typeface="Consolas"/>
                <a:cs typeface="Consolas"/>
                <a:sym typeface="Consolas"/>
              </a:rPr>
              <a:t>“Title”: “Johns Hopkins University library records”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GET through a GUI</a:t>
            </a:r>
          </a:p>
        </p:txBody>
      </p:sp>
      <p:sp>
        <p:nvSpPr>
          <p:cNvPr id="390" name="Shape 390"/>
          <p:cNvSpPr txBox="1"/>
          <p:nvPr/>
        </p:nvSpPr>
        <p:spPr>
          <a:xfrm>
            <a:off x="768900" y="1056650"/>
            <a:ext cx="7606200" cy="23763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a:t>
            </a:r>
            <a:r>
              <a:rPr lang="en">
                <a:latin typeface="Trebuchet MS"/>
                <a:ea typeface="Trebuchet MS"/>
                <a:cs typeface="Trebuchet MS"/>
                <a:sym typeface="Trebuchet MS"/>
              </a:rPr>
              <a:t>taken to extremes, I wonder what would happen if you copied the ProPublica search address into Postman and hit Send….</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What about a Google search? Look at the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Amazon search?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Your bank account?? Andress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APIs, like wizards and geocaches, are all around you.</a:t>
            </a:r>
          </a:p>
        </p:txBody>
      </p:sp>
      <p:sp>
        <p:nvSpPr>
          <p:cNvPr id="391" name="Shape 391"/>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95" name="Shape 395"/>
        <p:cNvGrpSpPr/>
        <p:nvPr/>
      </p:nvGrpSpPr>
      <p:grpSpPr>
        <a:xfrm>
          <a:off x="0" y="0"/>
          <a:ext cx="0" cy="0"/>
          <a:chOff x="0" y="0"/>
          <a:chExt cx="0" cy="0"/>
        </a:xfrm>
      </p:grpSpPr>
      <p:sp>
        <p:nvSpPr>
          <p:cNvPr id="396" name="Shape 396"/>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00" name="Shape 400"/>
        <p:cNvGrpSpPr/>
        <p:nvPr/>
      </p:nvGrpSpPr>
      <p:grpSpPr>
        <a:xfrm>
          <a:off x="0" y="0"/>
          <a:ext cx="0" cy="0"/>
          <a:chOff x="0" y="0"/>
          <a:chExt cx="0" cy="0"/>
        </a:xfrm>
      </p:grpSpPr>
      <p:sp>
        <p:nvSpPr>
          <p:cNvPr id="401" name="Shape 40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Chronicling America</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Navigate to ChroniclingAmerica.loc.gov</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Search for “the times dispatch” in quotes</a:t>
            </a:r>
          </a:p>
        </p:txBody>
      </p:sp>
      <p:pic>
        <p:nvPicPr>
          <p:cNvPr descr="chronamer.jpg" id="407" name="Shape 407"/>
          <p:cNvPicPr preferRelativeResize="0"/>
          <p:nvPr/>
        </p:nvPicPr>
        <p:blipFill>
          <a:blip r:embed="rId3">
            <a:alphaModFix/>
          </a:blip>
          <a:stretch>
            <a:fillRect/>
          </a:stretch>
        </p:blipFill>
        <p:spPr>
          <a:xfrm>
            <a:off x="4346950" y="1013325"/>
            <a:ext cx="4719373" cy="3116850"/>
          </a:xfrm>
          <a:prstGeom prst="rect">
            <a:avLst/>
          </a:prstGeom>
          <a:noFill/>
          <a:ln>
            <a:noFill/>
          </a:ln>
        </p:spPr>
      </p:pic>
      <p:sp>
        <p:nvSpPr>
          <p:cNvPr id="408" name="Shape 408"/>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nvSpPr>
        <p:spPr>
          <a:xfrm>
            <a:off x="403675" y="1080150"/>
            <a:ext cx="373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lnSpc>
                <a:spcPct val="200000"/>
              </a:lnSpc>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any record</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t>
            </a:r>
            <a:r>
              <a:rPr lang="en" u="sng">
                <a:latin typeface="Trebuchet MS"/>
                <a:ea typeface="Trebuchet MS"/>
                <a:cs typeface="Trebuchet MS"/>
                <a:sym typeface="Trebuchet MS"/>
              </a:rPr>
              <a:t>All Issues</a:t>
            </a:r>
          </a:p>
        </p:txBody>
      </p:sp>
      <p:pic>
        <p:nvPicPr>
          <p:cNvPr descr="chronamer2.jpg" id="414" name="Shape 414"/>
          <p:cNvPicPr preferRelativeResize="0"/>
          <p:nvPr/>
        </p:nvPicPr>
        <p:blipFill>
          <a:blip r:embed="rId3">
            <a:alphaModFix/>
          </a:blip>
          <a:stretch>
            <a:fillRect/>
          </a:stretch>
        </p:blipFill>
        <p:spPr>
          <a:xfrm>
            <a:off x="4140850" y="1657624"/>
            <a:ext cx="4932249" cy="2038250"/>
          </a:xfrm>
          <a:prstGeom prst="rect">
            <a:avLst/>
          </a:prstGeom>
          <a:noFill/>
          <a:ln>
            <a:noFill/>
          </a:ln>
        </p:spPr>
      </p:pic>
      <p:sp>
        <p:nvSpPr>
          <p:cNvPr id="415" name="Shape 415"/>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nvSpPr>
        <p:spPr>
          <a:xfrm>
            <a:off x="299650" y="898925"/>
            <a:ext cx="8435700" cy="4941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lists every issue, but not that helpful. I wonder if there’s another way.</a:t>
            </a:r>
          </a:p>
        </p:txBody>
      </p:sp>
      <p:pic>
        <p:nvPicPr>
          <p:cNvPr id="421" name="Shape 421"/>
          <p:cNvPicPr preferRelativeResize="0"/>
          <p:nvPr/>
        </p:nvPicPr>
        <p:blipFill>
          <a:blip r:embed="rId3">
            <a:alphaModFix/>
          </a:blip>
          <a:stretch>
            <a:fillRect/>
          </a:stretch>
        </p:blipFill>
        <p:spPr>
          <a:xfrm>
            <a:off x="2022924" y="1469224"/>
            <a:ext cx="5098150" cy="3146675"/>
          </a:xfrm>
          <a:prstGeom prst="rect">
            <a:avLst/>
          </a:prstGeom>
          <a:noFill/>
          <a:ln>
            <a:noFill/>
          </a:ln>
        </p:spPr>
      </p:pic>
      <p:sp>
        <p:nvSpPr>
          <p:cNvPr id="422" name="Shape 422"/>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pic>
        <p:nvPicPr>
          <p:cNvPr id="427" name="Shape 427"/>
          <p:cNvPicPr preferRelativeResize="0"/>
          <p:nvPr/>
        </p:nvPicPr>
        <p:blipFill>
          <a:blip r:embed="rId3">
            <a:alphaModFix/>
          </a:blip>
          <a:stretch>
            <a:fillRect/>
          </a:stretch>
        </p:blipFill>
        <p:spPr>
          <a:xfrm>
            <a:off x="3688098" y="974975"/>
            <a:ext cx="4844152" cy="3863725"/>
          </a:xfrm>
          <a:prstGeom prst="rect">
            <a:avLst/>
          </a:prstGeom>
          <a:noFill/>
          <a:ln>
            <a:noFill/>
          </a:ln>
        </p:spPr>
      </p:pic>
      <p:sp>
        <p:nvSpPr>
          <p:cNvPr id="428" name="Shape 428"/>
          <p:cNvSpPr txBox="1"/>
          <p:nvPr/>
        </p:nvSpPr>
        <p:spPr>
          <a:xfrm>
            <a:off x="303300" y="898775"/>
            <a:ext cx="3336900" cy="2157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Does </a:t>
            </a:r>
            <a:r>
              <a:rPr b="1" lang="en">
                <a:latin typeface="Trebuchet MS"/>
                <a:ea typeface="Trebuchet MS"/>
                <a:cs typeface="Trebuchet MS"/>
                <a:sym typeface="Trebuchet MS"/>
              </a:rPr>
              <a:t>Chronicling America </a:t>
            </a:r>
            <a:r>
              <a:rPr lang="en">
                <a:latin typeface="Trebuchet MS"/>
                <a:ea typeface="Trebuchet MS"/>
                <a:cs typeface="Trebuchet MS"/>
                <a:sym typeface="Trebuchet MS"/>
              </a:rPr>
              <a:t>have an </a:t>
            </a:r>
            <a:r>
              <a:rPr b="1" lang="en">
                <a:latin typeface="Trebuchet MS"/>
                <a:ea typeface="Trebuchet MS"/>
                <a:cs typeface="Trebuchet MS"/>
                <a:sym typeface="Trebuchet MS"/>
              </a:rPr>
              <a:t>API</a:t>
            </a:r>
            <a:r>
              <a:rPr lang="en">
                <a:latin typeface="Trebuchet MS"/>
                <a:ea typeface="Trebuchet MS"/>
                <a:cs typeface="Trebuchet MS"/>
                <a:sym typeface="Trebuchet MS"/>
              </a:rPr>
              <a:t> we can use to access this information we’re seeing in our browsers?</a:t>
            </a:r>
          </a:p>
          <a:p>
            <a:pPr lvl="0" rtl="0">
              <a:spcBef>
                <a:spcPts val="0"/>
              </a:spcBef>
              <a:buNone/>
            </a:pPr>
            <a:r>
              <a:t/>
            </a:r>
            <a:endParaRPr>
              <a:latin typeface="Trebuchet MS"/>
              <a:ea typeface="Trebuchet MS"/>
              <a:cs typeface="Trebuchet MS"/>
              <a:sym typeface="Trebuchet MS"/>
            </a:endParaRPr>
          </a:p>
          <a:p>
            <a:pPr lvl="0">
              <a:spcBef>
                <a:spcPts val="0"/>
              </a:spcBef>
              <a:buNone/>
            </a:pPr>
            <a:r>
              <a:rPr b="1" lang="en">
                <a:latin typeface="Trebuchet MS"/>
                <a:ea typeface="Trebuchet MS"/>
                <a:cs typeface="Trebuchet MS"/>
                <a:sym typeface="Trebuchet MS"/>
              </a:rPr>
              <a:t>YES!</a:t>
            </a:r>
          </a:p>
          <a:p>
            <a:pPr lvl="0">
              <a:spcBef>
                <a:spcPts val="0"/>
              </a:spcBef>
              <a:buNone/>
            </a:pPr>
            <a:r>
              <a:t/>
            </a:r>
            <a:endParaRPr b="1">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Back to Postman!</a:t>
            </a:r>
          </a:p>
        </p:txBody>
      </p:sp>
      <p:sp>
        <p:nvSpPr>
          <p:cNvPr id="429" name="Shape 429"/>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sp>
        <p:nvSpPr>
          <p:cNvPr id="435" name="Shape 435"/>
          <p:cNvSpPr txBox="1"/>
          <p:nvPr/>
        </p:nvSpPr>
        <p:spPr>
          <a:xfrm>
            <a:off x="661200" y="3085575"/>
            <a:ext cx="7948500" cy="1176300"/>
          </a:xfrm>
          <a:prstGeom prst="rect">
            <a:avLst/>
          </a:prstGeom>
          <a:noFill/>
          <a:ln>
            <a:noFill/>
          </a:ln>
        </p:spPr>
        <p:txBody>
          <a:bodyPr anchorCtr="0" anchor="t" bIns="91425" lIns="91425" rIns="91425" tIns="91425">
            <a:noAutofit/>
          </a:bodyPr>
          <a:lstStyle/>
          <a:p>
            <a:pPr lvl="0" rtl="0" algn="ctr">
              <a:spcBef>
                <a:spcPts val="0"/>
              </a:spcBef>
              <a:buNone/>
            </a:pPr>
            <a:r>
              <a:rPr lang="en" sz="2400"/>
              <a:t>http://chroniclingamerica.loc.gov/lccn/sn85038615.json</a:t>
            </a:r>
          </a:p>
        </p:txBody>
      </p:sp>
      <p:pic>
        <p:nvPicPr>
          <p:cNvPr id="436" name="Shape 436"/>
          <p:cNvPicPr preferRelativeResize="0"/>
          <p:nvPr/>
        </p:nvPicPr>
        <p:blipFill>
          <a:blip r:embed="rId3">
            <a:alphaModFix/>
          </a:blip>
          <a:stretch>
            <a:fillRect/>
          </a:stretch>
        </p:blipFill>
        <p:spPr>
          <a:xfrm>
            <a:off x="152399" y="1545425"/>
            <a:ext cx="8839200" cy="1048459"/>
          </a:xfrm>
          <a:prstGeom prst="rect">
            <a:avLst/>
          </a:prstGeom>
          <a:noFill/>
          <a:ln>
            <a:noFill/>
          </a:ln>
        </p:spPr>
      </p:pic>
      <p:sp>
        <p:nvSpPr>
          <p:cNvPr id="437" name="Shape 437"/>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
        <p:nvSpPr>
          <p:cNvPr id="443" name="Shape 443"/>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pic>
        <p:nvPicPr>
          <p:cNvPr id="444" name="Shape 444"/>
          <p:cNvPicPr preferRelativeResize="0"/>
          <p:nvPr/>
        </p:nvPicPr>
        <p:blipFill>
          <a:blip r:embed="rId3">
            <a:alphaModFix/>
          </a:blip>
          <a:stretch>
            <a:fillRect/>
          </a:stretch>
        </p:blipFill>
        <p:spPr>
          <a:xfrm>
            <a:off x="1542395" y="1545425"/>
            <a:ext cx="6059209" cy="3445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aims</a:t>
            </a:r>
          </a:p>
        </p:txBody>
      </p:sp>
      <p:sp>
        <p:nvSpPr>
          <p:cNvPr id="101" name="Shape 101"/>
          <p:cNvSpPr txBox="1"/>
          <p:nvPr>
            <p:ph idx="1" type="body"/>
          </p:nvPr>
        </p:nvSpPr>
        <p:spPr>
          <a:xfrm>
            <a:off x="2400302" y="1145475"/>
            <a:ext cx="3071400" cy="3002400"/>
          </a:xfrm>
          <a:prstGeom prst="rect">
            <a:avLst/>
          </a:prstGeom>
        </p:spPr>
        <p:txBody>
          <a:bodyPr anchorCtr="0" anchor="t" bIns="91425" lIns="91425" rIns="91425" tIns="91425">
            <a:noAutofit/>
          </a:bodyPr>
          <a:lstStyle/>
          <a:p>
            <a:pPr lvl="0" algn="ctr">
              <a:spcBef>
                <a:spcPts val="0"/>
              </a:spcBef>
              <a:buNone/>
            </a:pPr>
            <a:r>
              <a:rPr b="1" lang="en">
                <a:solidFill>
                  <a:srgbClr val="666666"/>
                </a:solidFill>
              </a:rPr>
              <a:t>1.</a:t>
            </a:r>
          </a:p>
          <a:p>
            <a:pPr lvl="0">
              <a:spcBef>
                <a:spcPts val="0"/>
              </a:spcBef>
              <a:buNone/>
            </a:pPr>
            <a:r>
              <a:rPr lang="en"/>
              <a:t>Practical, real life application</a:t>
            </a:r>
          </a:p>
          <a:p>
            <a:pPr lvl="0">
              <a:spcBef>
                <a:spcPts val="0"/>
              </a:spcBef>
              <a:buNone/>
            </a:pPr>
            <a:r>
              <a:rPr lang="en"/>
              <a:t>Info-packed take-home</a:t>
            </a:r>
          </a:p>
          <a:p>
            <a:pPr lvl="0">
              <a:spcBef>
                <a:spcPts val="0"/>
              </a:spcBef>
              <a:buNone/>
            </a:pPr>
            <a:r>
              <a:rPr lang="en"/>
              <a:t>Resource-packed GitHub</a:t>
            </a:r>
          </a:p>
        </p:txBody>
      </p:sp>
      <p:sp>
        <p:nvSpPr>
          <p:cNvPr id="102" name="Shape 102"/>
          <p:cNvSpPr txBox="1"/>
          <p:nvPr>
            <p:ph idx="2" type="body"/>
          </p:nvPr>
        </p:nvSpPr>
        <p:spPr>
          <a:xfrm>
            <a:off x="5650575" y="1145475"/>
            <a:ext cx="3071400" cy="3461400"/>
          </a:xfrm>
          <a:prstGeom prst="rect">
            <a:avLst/>
          </a:prstGeom>
        </p:spPr>
        <p:txBody>
          <a:bodyPr anchorCtr="0" anchor="t" bIns="91425" lIns="91425" rIns="91425" tIns="91425">
            <a:noAutofit/>
          </a:bodyPr>
          <a:lstStyle/>
          <a:p>
            <a:pPr lvl="0" rtl="0" algn="ctr">
              <a:spcBef>
                <a:spcPts val="0"/>
              </a:spcBef>
              <a:buClr>
                <a:schemeClr val="dk2"/>
              </a:buClr>
              <a:buSzPct val="78571"/>
              <a:buFont typeface="Arial"/>
              <a:buNone/>
            </a:pPr>
            <a:r>
              <a:rPr b="1" lang="en">
                <a:solidFill>
                  <a:srgbClr val="666666"/>
                </a:solidFill>
              </a:rPr>
              <a:t>2.</a:t>
            </a:r>
          </a:p>
          <a:p>
            <a:pPr lvl="0">
              <a:spcBef>
                <a:spcPts val="0"/>
              </a:spcBef>
              <a:buNone/>
            </a:pPr>
            <a:r>
              <a:rPr lang="en"/>
              <a:t>Assurances:</a:t>
            </a:r>
          </a:p>
          <a:p>
            <a:pPr lvl="0">
              <a:spcBef>
                <a:spcPts val="0"/>
              </a:spcBef>
              <a:buNone/>
            </a:pPr>
            <a:r>
              <a:rPr lang="en"/>
              <a:t>You are not alone</a:t>
            </a:r>
          </a:p>
          <a:p>
            <a:pPr lvl="0">
              <a:spcBef>
                <a:spcPts val="0"/>
              </a:spcBef>
              <a:buNone/>
            </a:pPr>
            <a:r>
              <a:rPr lang="en"/>
              <a:t>I didn’t get into this field for this either (but some of you may have!)</a:t>
            </a:r>
          </a:p>
          <a:p>
            <a:pPr lvl="0">
              <a:spcBef>
                <a:spcPts val="0"/>
              </a:spcBef>
              <a:buNone/>
            </a:pPr>
            <a:r>
              <a:rPr lang="en"/>
              <a:t>This is difficult and frustrating</a:t>
            </a:r>
          </a:p>
          <a:p>
            <a:pPr lvl="0">
              <a:spcBef>
                <a:spcPts val="0"/>
              </a:spcBef>
              <a:buNone/>
            </a:pPr>
            <a:r>
              <a:rPr lang="en"/>
              <a:t>You didn’t miss a flight; </a:t>
            </a:r>
            <a:r>
              <a:rPr lang="en" u="sng">
                <a:solidFill>
                  <a:schemeClr val="hlink"/>
                </a:solidFill>
                <a:hlinkClick r:id="rId3"/>
              </a:rPr>
              <a:t>the airport turned into a space launch while you were in the parking lot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 name="Shape 448"/>
        <p:cNvGrpSpPr/>
        <p:nvPr/>
      </p:nvGrpSpPr>
      <p:grpSpPr>
        <a:xfrm>
          <a:off x="0" y="0"/>
          <a:ext cx="0" cy="0"/>
          <a:chOff x="0" y="0"/>
          <a:chExt cx="0" cy="0"/>
        </a:xfrm>
      </p:grpSpPr>
      <p:sp>
        <p:nvSpPr>
          <p:cNvPr id="449" name="Shape 449"/>
          <p:cNvSpPr txBox="1"/>
          <p:nvPr/>
        </p:nvSpPr>
        <p:spPr>
          <a:xfrm>
            <a:off x="876975" y="4321500"/>
            <a:ext cx="7782300" cy="480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Converting these JSON search results to a CSV (spreadsheet) took less than 10 seconds.</a:t>
            </a:r>
          </a:p>
        </p:txBody>
      </p:sp>
      <p:sp>
        <p:nvSpPr>
          <p:cNvPr id="450" name="Shape 450"/>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a:spcBef>
                <a:spcPts val="0"/>
              </a:spcBef>
              <a:buNone/>
            </a:pPr>
            <a:r>
              <a:rPr lang="en"/>
              <a:t>Re-purposing API data</a:t>
            </a:r>
          </a:p>
        </p:txBody>
      </p:sp>
      <p:pic>
        <p:nvPicPr>
          <p:cNvPr descr="chronamer.png" id="451" name="Shape 451"/>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452" name="Shape 452"/>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453" name="Shape 453"/>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57" name="Shape 457"/>
        <p:cNvGrpSpPr/>
        <p:nvPr/>
      </p:nvGrpSpPr>
      <p:grpSpPr>
        <a:xfrm>
          <a:off x="0" y="0"/>
          <a:ext cx="0" cy="0"/>
          <a:chOff x="0" y="0"/>
          <a:chExt cx="0" cy="0"/>
        </a:xfrm>
      </p:grpSpPr>
      <p:sp>
        <p:nvSpPr>
          <p:cNvPr id="458" name="Shape 458"/>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62" name="Shape 462"/>
        <p:cNvGrpSpPr/>
        <p:nvPr/>
      </p:nvGrpSpPr>
      <p:grpSpPr>
        <a:xfrm>
          <a:off x="0" y="0"/>
          <a:ext cx="0" cy="0"/>
          <a:chOff x="0" y="0"/>
          <a:chExt cx="0" cy="0"/>
        </a:xfrm>
      </p:grpSpPr>
      <p:sp>
        <p:nvSpPr>
          <p:cNvPr id="463" name="Shape 46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Twitter</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t>
            </a:r>
            <a:r>
              <a:rPr lang="en"/>
              <a:t>API to collect records</a:t>
            </a:r>
          </a:p>
        </p:txBody>
      </p:sp>
      <p:sp>
        <p:nvSpPr>
          <p:cNvPr id="469" name="Shape 469"/>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Scenario: As your university’s records manager, you wish to regularly capture Tweets mentioning your university.</a:t>
            </a:r>
          </a:p>
        </p:txBody>
      </p:sp>
      <p:pic>
        <p:nvPicPr>
          <p:cNvPr id="470" name="Shape 470"/>
          <p:cNvPicPr preferRelativeResize="0"/>
          <p:nvPr/>
        </p:nvPicPr>
        <p:blipFill>
          <a:blip r:embed="rId3">
            <a:alphaModFix/>
          </a:blip>
          <a:stretch>
            <a:fillRect/>
          </a:stretch>
        </p:blipFill>
        <p:spPr>
          <a:xfrm>
            <a:off x="2452749" y="1606249"/>
            <a:ext cx="4221700" cy="3508650"/>
          </a:xfrm>
          <a:prstGeom prst="rect">
            <a:avLst/>
          </a:prstGeom>
          <a:noFill/>
          <a:ln>
            <a:noFill/>
          </a:ln>
        </p:spPr>
      </p:pic>
      <p:sp>
        <p:nvSpPr>
          <p:cNvPr id="471" name="Shape 471"/>
          <p:cNvSpPr/>
          <p:nvPr/>
        </p:nvSpPr>
        <p:spPr>
          <a:xfrm>
            <a:off x="5629250" y="23931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2" name="Shape 472"/>
          <p:cNvSpPr/>
          <p:nvPr/>
        </p:nvSpPr>
        <p:spPr>
          <a:xfrm>
            <a:off x="5479250" y="3586175"/>
            <a:ext cx="642923"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3" name="Shape 473"/>
          <p:cNvSpPr/>
          <p:nvPr/>
        </p:nvSpPr>
        <p:spPr>
          <a:xfrm>
            <a:off x="5729300" y="40076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74" name="Shape 474"/>
          <p:cNvPicPr preferRelativeResize="0"/>
          <p:nvPr/>
        </p:nvPicPr>
        <p:blipFill>
          <a:blip r:embed="rId4">
            <a:alphaModFix/>
          </a:blip>
          <a:stretch>
            <a:fillRect/>
          </a:stretch>
        </p:blipFill>
        <p:spPr>
          <a:xfrm>
            <a:off x="7212600" y="573012"/>
            <a:ext cx="1211844" cy="164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0" name="Shape 480"/>
          <p:cNvPicPr preferRelativeResize="0"/>
          <p:nvPr/>
        </p:nvPicPr>
        <p:blipFill>
          <a:blip r:embed="rId3">
            <a:alphaModFix/>
          </a:blip>
          <a:stretch>
            <a:fillRect/>
          </a:stretch>
        </p:blipFill>
        <p:spPr>
          <a:xfrm>
            <a:off x="1380962" y="974975"/>
            <a:ext cx="6365272" cy="3863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6" name="Shape 486"/>
          <p:cNvPicPr preferRelativeResize="0"/>
          <p:nvPr/>
        </p:nvPicPr>
        <p:blipFill>
          <a:blip r:embed="rId3">
            <a:alphaModFix/>
          </a:blip>
          <a:stretch>
            <a:fillRect/>
          </a:stretch>
        </p:blipFill>
        <p:spPr>
          <a:xfrm>
            <a:off x="1371712" y="1084500"/>
            <a:ext cx="6383765" cy="3863724"/>
          </a:xfrm>
          <a:prstGeom prst="rect">
            <a:avLst/>
          </a:prstGeom>
          <a:noFill/>
          <a:ln>
            <a:noFill/>
          </a:ln>
        </p:spPr>
      </p:pic>
      <p:sp>
        <p:nvSpPr>
          <p:cNvPr id="487" name="Shape 487"/>
          <p:cNvSpPr/>
          <p:nvPr/>
        </p:nvSpPr>
        <p:spPr>
          <a:xfrm>
            <a:off x="3421850" y="4686300"/>
            <a:ext cx="2443175" cy="171450"/>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sp>
        <p:nvSpPr>
          <p:cNvPr id="492" name="Shape 49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93" name="Shape 493"/>
          <p:cNvPicPr preferRelativeResize="0"/>
          <p:nvPr/>
        </p:nvPicPr>
        <p:blipFill>
          <a:blip r:embed="rId3">
            <a:alphaModFix/>
          </a:blip>
          <a:stretch>
            <a:fillRect/>
          </a:stretch>
        </p:blipFill>
        <p:spPr>
          <a:xfrm>
            <a:off x="794150" y="1170225"/>
            <a:ext cx="7555700" cy="1228525"/>
          </a:xfrm>
          <a:prstGeom prst="rect">
            <a:avLst/>
          </a:prstGeom>
          <a:noFill/>
          <a:ln>
            <a:noFill/>
          </a:ln>
        </p:spPr>
      </p:pic>
      <p:sp>
        <p:nvSpPr>
          <p:cNvPr id="494" name="Shape 494"/>
          <p:cNvSpPr txBox="1"/>
          <p:nvPr/>
        </p:nvSpPr>
        <p:spPr>
          <a:xfrm>
            <a:off x="1084050" y="3021825"/>
            <a:ext cx="6975900" cy="480000"/>
          </a:xfrm>
          <a:prstGeom prst="rect">
            <a:avLst/>
          </a:prstGeom>
          <a:noFill/>
          <a:ln>
            <a:noFill/>
          </a:ln>
        </p:spPr>
        <p:txBody>
          <a:bodyPr anchorCtr="0" anchor="t" bIns="91425" lIns="91425" rIns="91425" tIns="91425">
            <a:noAutofit/>
          </a:bodyPr>
          <a:lstStyle/>
          <a:p>
            <a:pPr lvl="0">
              <a:spcBef>
                <a:spcPts val="0"/>
              </a:spcBef>
              <a:buNone/>
            </a:pPr>
            <a:r>
              <a:rPr b="1" lang="en" sz="1800" u="sng">
                <a:solidFill>
                  <a:schemeClr val="hlink"/>
                </a:solidFill>
                <a:hlinkClick r:id="rId4"/>
              </a:rPr>
              <a:t>https://api.twitter.com/1.1/search/tweets.json?q=johnshopkins</a:t>
            </a:r>
          </a:p>
        </p:txBody>
      </p:sp>
      <p:sp>
        <p:nvSpPr>
          <p:cNvPr id="495" name="Shape 495"/>
          <p:cNvSpPr txBox="1"/>
          <p:nvPr/>
        </p:nvSpPr>
        <p:spPr>
          <a:xfrm>
            <a:off x="2645700" y="4073325"/>
            <a:ext cx="3852600" cy="449400"/>
          </a:xfrm>
          <a:prstGeom prst="rect">
            <a:avLst/>
          </a:prstGeom>
          <a:noFill/>
          <a:ln>
            <a:noFill/>
          </a:ln>
        </p:spPr>
        <p:txBody>
          <a:bodyPr anchorCtr="0" anchor="t" bIns="91425" lIns="91425" rIns="91425" tIns="91425">
            <a:noAutofit/>
          </a:bodyPr>
          <a:lstStyle/>
          <a:p>
            <a:pPr lvl="0" algn="ctr">
              <a:spcBef>
                <a:spcPts val="0"/>
              </a:spcBef>
              <a:buNone/>
            </a:pPr>
            <a:r>
              <a:rPr lang="en" sz="1800"/>
              <a:t>Let’s give it a try!</a:t>
            </a:r>
          </a:p>
        </p:txBody>
      </p:sp>
      <p:sp>
        <p:nvSpPr>
          <p:cNvPr id="496" name="Shape 496"/>
          <p:cNvSpPr/>
          <p:nvPr/>
        </p:nvSpPr>
        <p:spPr>
          <a:xfrm>
            <a:off x="1632000" y="1933000"/>
            <a:ext cx="2555100" cy="3879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502" name="Shape 502"/>
          <p:cNvPicPr preferRelativeResize="0"/>
          <p:nvPr/>
        </p:nvPicPr>
        <p:blipFill>
          <a:blip r:embed="rId3">
            <a:alphaModFix/>
          </a:blip>
          <a:stretch>
            <a:fillRect/>
          </a:stretch>
        </p:blipFill>
        <p:spPr>
          <a:xfrm>
            <a:off x="528437" y="1091650"/>
            <a:ext cx="8087123" cy="3708950"/>
          </a:xfrm>
          <a:prstGeom prst="rect">
            <a:avLst/>
          </a:prstGeom>
          <a:noFill/>
          <a:ln>
            <a:noFill/>
          </a:ln>
        </p:spPr>
      </p:pic>
      <p:sp>
        <p:nvSpPr>
          <p:cNvPr id="503" name="Shape 503"/>
          <p:cNvSpPr/>
          <p:nvPr/>
        </p:nvSpPr>
        <p:spPr>
          <a:xfrm>
            <a:off x="1364475" y="1946375"/>
            <a:ext cx="2869500" cy="4080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4" name="Shape 504"/>
          <p:cNvSpPr/>
          <p:nvPr/>
        </p:nvSpPr>
        <p:spPr>
          <a:xfrm>
            <a:off x="1765800" y="3932850"/>
            <a:ext cx="1424700" cy="495000"/>
          </a:xfrm>
          <a:prstGeom prst="rect">
            <a:avLst/>
          </a:prstGeom>
          <a:noFill/>
          <a:ln cap="flat" cmpd="sng" w="3810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0" name="Shape 510"/>
          <p:cNvSpPr txBox="1"/>
          <p:nvPr/>
        </p:nvSpPr>
        <p:spPr>
          <a:xfrm>
            <a:off x="935825" y="1578775"/>
            <a:ext cx="4114800" cy="4800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511" name="Shape 511"/>
          <p:cNvPicPr preferRelativeResize="0"/>
          <p:nvPr/>
        </p:nvPicPr>
        <p:blipFill>
          <a:blip r:embed="rId3">
            <a:alphaModFix/>
          </a:blip>
          <a:stretch>
            <a:fillRect/>
          </a:stretch>
        </p:blipFill>
        <p:spPr>
          <a:xfrm>
            <a:off x="976175" y="1417450"/>
            <a:ext cx="7191648" cy="1115649"/>
          </a:xfrm>
          <a:prstGeom prst="rect">
            <a:avLst/>
          </a:prstGeom>
          <a:noFill/>
          <a:ln>
            <a:noFill/>
          </a:ln>
        </p:spPr>
      </p:pic>
      <p:sp>
        <p:nvSpPr>
          <p:cNvPr id="512" name="Shape 512"/>
          <p:cNvSpPr txBox="1"/>
          <p:nvPr/>
        </p:nvSpPr>
        <p:spPr>
          <a:xfrm>
            <a:off x="935825" y="2434625"/>
            <a:ext cx="3852600" cy="449400"/>
          </a:xfrm>
          <a:prstGeom prst="rect">
            <a:avLst/>
          </a:prstGeom>
          <a:noFill/>
          <a:ln>
            <a:noFill/>
          </a:ln>
        </p:spPr>
        <p:txBody>
          <a:bodyPr anchorCtr="0" anchor="t" bIns="91425" lIns="91425" rIns="91425" tIns="91425">
            <a:noAutofit/>
          </a:bodyPr>
          <a:lstStyle/>
          <a:p>
            <a:pPr lvl="0">
              <a:spcBef>
                <a:spcPts val="0"/>
              </a:spcBef>
              <a:buNone/>
            </a:pPr>
            <a:r>
              <a:rPr lang="en"/>
              <a:t>Source: </a:t>
            </a:r>
            <a:r>
              <a:rPr lang="en" u="sng">
                <a:solidFill>
                  <a:schemeClr val="hlink"/>
                </a:solidFill>
                <a:hlinkClick r:id="rId4"/>
              </a:rPr>
              <a:t>https://dev.twitter.com/rest/public</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x="0" y="0"/>
          <a:ext cx="0" cy="0"/>
          <a:chOff x="0" y="0"/>
          <a:chExt cx="0" cy="0"/>
        </a:xfrm>
      </p:grpSpPr>
      <p:sp>
        <p:nvSpPr>
          <p:cNvPr id="517" name="Shape 51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8" name="Shape 518"/>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19" name="Shape 519"/>
          <p:cNvSpPr txBox="1"/>
          <p:nvPr/>
        </p:nvSpPr>
        <p:spPr>
          <a:xfrm>
            <a:off x="672900" y="1183875"/>
            <a:ext cx="7798200" cy="3839400"/>
          </a:xfrm>
          <a:prstGeom prst="rect">
            <a:avLst/>
          </a:prstGeom>
          <a:noFill/>
          <a:ln>
            <a:noFill/>
          </a:ln>
        </p:spPr>
        <p:txBody>
          <a:bodyPr anchorCtr="0" anchor="t" bIns="91425" lIns="91425" rIns="91425" tIns="91425">
            <a:noAutofit/>
          </a:bodyPr>
          <a:lstStyle/>
          <a:p>
            <a:pPr lvl="0">
              <a:spcBef>
                <a:spcPts val="0"/>
              </a:spcBef>
              <a:buNone/>
            </a:pPr>
            <a:r>
              <a:rPr lang="en"/>
              <a:t>So, we must </a:t>
            </a:r>
            <a:r>
              <a:rPr b="1" lang="en"/>
              <a:t>authenticate </a:t>
            </a:r>
            <a:r>
              <a:rPr lang="en"/>
              <a:t>in order to use Twitter’s search API.</a:t>
            </a:r>
          </a:p>
          <a:p>
            <a:pPr lvl="0">
              <a:spcBef>
                <a:spcPts val="0"/>
              </a:spcBef>
              <a:buNone/>
            </a:pPr>
            <a:r>
              <a:t/>
            </a:r>
            <a:endParaRPr/>
          </a:p>
          <a:p>
            <a:pPr lvl="0">
              <a:spcBef>
                <a:spcPts val="0"/>
              </a:spcBef>
              <a:buNone/>
            </a:pPr>
            <a:r>
              <a:rPr lang="en"/>
              <a:t>The type of authentication Twitter requires is </a:t>
            </a:r>
            <a:r>
              <a:rPr b="1" lang="en"/>
              <a:t>OAuth</a:t>
            </a:r>
            <a:r>
              <a:rPr lang="en"/>
              <a:t>, an open protocol for authentication (see: </a:t>
            </a:r>
            <a:r>
              <a:rPr lang="en" u="sng">
                <a:solidFill>
                  <a:schemeClr val="hlink"/>
                </a:solidFill>
                <a:hlinkClick r:id="rId3"/>
              </a:rPr>
              <a:t>https://oauth.net</a:t>
            </a:r>
            <a:r>
              <a:rPr lang="en"/>
              <a:t>)</a:t>
            </a:r>
          </a:p>
          <a:p>
            <a:pPr lvl="0">
              <a:spcBef>
                <a:spcPts val="0"/>
              </a:spcBef>
              <a:buNone/>
            </a:pPr>
            <a:r>
              <a:t/>
            </a:r>
            <a:endParaRPr/>
          </a:p>
          <a:p>
            <a:pPr lvl="0">
              <a:spcBef>
                <a:spcPts val="0"/>
              </a:spcBef>
              <a:buNone/>
            </a:pPr>
            <a:r>
              <a:rPr b="1" lang="en"/>
              <a:t>Postman </a:t>
            </a:r>
            <a:r>
              <a:rPr lang="en"/>
              <a:t>will help walk us through</a:t>
            </a:r>
            <a:br>
              <a:rPr lang="en"/>
            </a:br>
            <a:r>
              <a:rPr lang="en"/>
              <a:t>OAuth1.0 authentication, but you must</a:t>
            </a:r>
            <a:br>
              <a:rPr lang="en"/>
            </a:br>
            <a:r>
              <a:rPr lang="en"/>
              <a:t>have a Twitter developer account</a:t>
            </a:r>
            <a:br>
              <a:rPr lang="en"/>
            </a:br>
            <a:r>
              <a:rPr lang="en"/>
              <a:t>in order to do so!</a:t>
            </a:r>
          </a:p>
          <a:p>
            <a:pPr lvl="0">
              <a:spcBef>
                <a:spcPts val="0"/>
              </a:spcBef>
              <a:buNone/>
            </a:pPr>
            <a:r>
              <a:t/>
            </a:r>
            <a:endParaRPr/>
          </a:p>
          <a:p>
            <a:pPr lvl="0">
              <a:spcBef>
                <a:spcPts val="0"/>
              </a:spcBef>
              <a:buNone/>
            </a:pPr>
            <a:r>
              <a:rPr b="1" lang="en"/>
              <a:t>Show and tell!</a:t>
            </a:r>
          </a:p>
          <a:p>
            <a:pPr lvl="0">
              <a:spcBef>
                <a:spcPts val="0"/>
              </a:spcBef>
              <a:buNone/>
            </a:pPr>
            <a:r>
              <a:t/>
            </a:r>
            <a:endParaRPr/>
          </a:p>
          <a:p>
            <a:pPr lvl="0">
              <a:spcBef>
                <a:spcPts val="0"/>
              </a:spcBef>
              <a:buNone/>
            </a:pPr>
            <a:r>
              <a:t/>
            </a:r>
            <a:endParaRPr/>
          </a:p>
        </p:txBody>
      </p:sp>
      <p:pic>
        <p:nvPicPr>
          <p:cNvPr id="520" name="Shape 520"/>
          <p:cNvPicPr preferRelativeResize="0"/>
          <p:nvPr/>
        </p:nvPicPr>
        <p:blipFill>
          <a:blip r:embed="rId4">
            <a:alphaModFix/>
          </a:blip>
          <a:stretch>
            <a:fillRect/>
          </a:stretch>
        </p:blipFill>
        <p:spPr>
          <a:xfrm>
            <a:off x="3997599" y="2193849"/>
            <a:ext cx="5531574" cy="2672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idx="4294967295" type="title"/>
          </p:nvPr>
        </p:nvSpPr>
        <p:spPr>
          <a:xfrm>
            <a:off x="611250" y="575950"/>
            <a:ext cx="8110500" cy="63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 1-up learning experience</a:t>
            </a:r>
          </a:p>
          <a:p>
            <a:pPr lvl="0" rtl="0">
              <a:spcBef>
                <a:spcPts val="0"/>
              </a:spcBef>
              <a:buNone/>
            </a:pPr>
            <a:r>
              <a:rPr lang="en" sz="1400">
                <a:latin typeface="Georgia"/>
                <a:ea typeface="Georgia"/>
                <a:cs typeface="Georgia"/>
                <a:sym typeface="Georgia"/>
              </a:rPr>
              <a:t>You can’t learn it all and we can’t teach it</a:t>
            </a:r>
          </a:p>
        </p:txBody>
      </p:sp>
      <p:sp>
        <p:nvSpPr>
          <p:cNvPr id="108" name="Shape 108"/>
          <p:cNvSpPr txBox="1"/>
          <p:nvPr>
            <p:ph idx="4294967295" type="body"/>
          </p:nvPr>
        </p:nvSpPr>
        <p:spPr>
          <a:xfrm>
            <a:off x="6019500" y="1602675"/>
            <a:ext cx="2607900" cy="1654500"/>
          </a:xfrm>
          <a:prstGeom prst="rect">
            <a:avLst/>
          </a:prstGeom>
          <a:ln cap="flat" cmpd="sng" w="9525">
            <a:solidFill>
              <a:srgbClr val="B6D7A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3?</a:t>
            </a:r>
          </a:p>
          <a:p>
            <a:pPr lvl="0" rtl="0" algn="ctr">
              <a:spcBef>
                <a:spcPts val="0"/>
              </a:spcBef>
              <a:buNone/>
            </a:pPr>
            <a:r>
              <a:rPr lang="en">
                <a:latin typeface="Trebuchet MS"/>
                <a:ea typeface="Trebuchet MS"/>
                <a:cs typeface="Trebuchet MS"/>
                <a:sym typeface="Trebuchet MS"/>
              </a:rPr>
              <a:t>We hope to give you new ideas, scripts, and momentum.</a:t>
            </a:r>
          </a:p>
        </p:txBody>
      </p:sp>
      <p:sp>
        <p:nvSpPr>
          <p:cNvPr id="109" name="Shape 109"/>
          <p:cNvSpPr txBox="1"/>
          <p:nvPr>
            <p:ph idx="4294967295" type="body"/>
          </p:nvPr>
        </p:nvSpPr>
        <p:spPr>
          <a:xfrm>
            <a:off x="3259799" y="1602675"/>
            <a:ext cx="2607900" cy="1654500"/>
          </a:xfrm>
          <a:prstGeom prst="rect">
            <a:avLst/>
          </a:prstGeom>
          <a:ln cap="flat" cmpd="sng" w="9525">
            <a:solidFill>
              <a:srgbClr val="D5A6BD"/>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2?</a:t>
            </a:r>
          </a:p>
          <a:p>
            <a:pPr lvl="0" rtl="0" algn="ctr">
              <a:spcBef>
                <a:spcPts val="0"/>
              </a:spcBef>
              <a:buNone/>
            </a:pPr>
            <a:r>
              <a:rPr lang="en">
                <a:latin typeface="Trebuchet MS"/>
                <a:ea typeface="Trebuchet MS"/>
                <a:cs typeface="Trebuchet MS"/>
                <a:sym typeface="Trebuchet MS"/>
              </a:rPr>
              <a:t>We hope you’ll leave a 3.</a:t>
            </a:r>
          </a:p>
        </p:txBody>
      </p:sp>
      <p:sp>
        <p:nvSpPr>
          <p:cNvPr id="110" name="Shape 110"/>
          <p:cNvSpPr txBox="1"/>
          <p:nvPr>
            <p:ph idx="4294967295" type="body"/>
          </p:nvPr>
        </p:nvSpPr>
        <p:spPr>
          <a:xfrm>
            <a:off x="516599" y="1602675"/>
            <a:ext cx="2607900" cy="1654500"/>
          </a:xfrm>
          <a:prstGeom prst="rect">
            <a:avLst/>
          </a:prstGeom>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1?</a:t>
            </a:r>
          </a:p>
          <a:p>
            <a:pPr lvl="0" rtl="0" algn="ctr">
              <a:spcBef>
                <a:spcPts val="0"/>
              </a:spcBef>
              <a:buNone/>
            </a:pPr>
            <a:r>
              <a:rPr lang="en">
                <a:latin typeface="Trebuchet MS"/>
                <a:ea typeface="Trebuchet MS"/>
                <a:cs typeface="Trebuchet MS"/>
                <a:sym typeface="Trebuchet MS"/>
              </a:rPr>
              <a:t>We hope you’ll leave a 2.</a:t>
            </a:r>
          </a:p>
        </p:txBody>
      </p:sp>
      <p:pic>
        <p:nvPicPr>
          <p:cNvPr id="111" name="Shape 111"/>
          <p:cNvPicPr preferRelativeResize="0"/>
          <p:nvPr/>
        </p:nvPicPr>
        <p:blipFill>
          <a:blip r:embed="rId3">
            <a:alphaModFix/>
          </a:blip>
          <a:stretch>
            <a:fillRect/>
          </a:stretch>
        </p:blipFill>
        <p:spPr>
          <a:xfrm>
            <a:off x="3161050" y="3432475"/>
            <a:ext cx="2821899" cy="16167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26" name="Shape 526"/>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27" name="Shape 527"/>
          <p:cNvSpPr txBox="1"/>
          <p:nvPr/>
        </p:nvSpPr>
        <p:spPr>
          <a:xfrm>
            <a:off x="401300" y="1129375"/>
            <a:ext cx="8387400" cy="449400"/>
          </a:xfrm>
          <a:prstGeom prst="rect">
            <a:avLst/>
          </a:prstGeom>
          <a:noFill/>
          <a:ln>
            <a:noFill/>
          </a:ln>
        </p:spPr>
        <p:txBody>
          <a:bodyPr anchorCtr="0" anchor="t" bIns="91425" lIns="91425" rIns="91425" tIns="91425">
            <a:noAutofit/>
          </a:bodyPr>
          <a:lstStyle/>
          <a:p>
            <a:pPr lvl="0">
              <a:spcBef>
                <a:spcPts val="0"/>
              </a:spcBef>
              <a:buNone/>
            </a:pPr>
            <a:r>
              <a:rPr lang="en"/>
              <a:t>In the end, we’ve got JSON.  Though, be wary of the Twitter </a:t>
            </a:r>
            <a:r>
              <a:rPr b="1" lang="en"/>
              <a:t>developer license</a:t>
            </a:r>
            <a:r>
              <a:rPr lang="en"/>
              <a:t> you signed!</a:t>
            </a:r>
          </a:p>
        </p:txBody>
      </p:sp>
      <p:pic>
        <p:nvPicPr>
          <p:cNvPr id="528" name="Shape 528"/>
          <p:cNvPicPr preferRelativeResize="0"/>
          <p:nvPr/>
        </p:nvPicPr>
        <p:blipFill>
          <a:blip r:embed="rId3">
            <a:alphaModFix/>
          </a:blip>
          <a:stretch>
            <a:fillRect/>
          </a:stretch>
        </p:blipFill>
        <p:spPr>
          <a:xfrm>
            <a:off x="401300" y="1578774"/>
            <a:ext cx="5613125" cy="4047825"/>
          </a:xfrm>
          <a:prstGeom prst="rect">
            <a:avLst/>
          </a:prstGeom>
          <a:noFill/>
          <a:ln>
            <a:noFill/>
          </a:ln>
        </p:spPr>
      </p:pic>
      <p:pic>
        <p:nvPicPr>
          <p:cNvPr id="529" name="Shape 529"/>
          <p:cNvPicPr preferRelativeResize="0"/>
          <p:nvPr/>
        </p:nvPicPr>
        <p:blipFill>
          <a:blip r:embed="rId4">
            <a:alphaModFix/>
          </a:blip>
          <a:stretch>
            <a:fillRect/>
          </a:stretch>
        </p:blipFill>
        <p:spPr>
          <a:xfrm>
            <a:off x="2248350" y="2555025"/>
            <a:ext cx="6778725" cy="1622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33" name="Shape 533"/>
        <p:cNvGrpSpPr/>
        <p:nvPr/>
      </p:nvGrpSpPr>
      <p:grpSpPr>
        <a:xfrm>
          <a:off x="0" y="0"/>
          <a:ext cx="0" cy="0"/>
          <a:chOff x="0" y="0"/>
          <a:chExt cx="0" cy="0"/>
        </a:xfrm>
      </p:grpSpPr>
      <p:sp>
        <p:nvSpPr>
          <p:cNvPr id="534" name="Shape 534"/>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x="0" y="0"/>
          <a:ext cx="0" cy="0"/>
          <a:chOff x="0" y="0"/>
          <a:chExt cx="0" cy="0"/>
        </a:xfrm>
      </p:grpSpPr>
      <p:sp>
        <p:nvSpPr>
          <p:cNvPr id="539" name="Shape 53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6000"/>
              <a:t>Scripting</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nvSpPr>
        <p:spPr>
          <a:xfrm>
            <a:off x="303300" y="1130650"/>
            <a:ext cx="81795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Using a GUI application like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to interact with APIs can be a great way to </a:t>
            </a:r>
            <a:r>
              <a:rPr i="1" lang="en" sz="1800">
                <a:latin typeface="Trebuchet MS"/>
                <a:ea typeface="Trebuchet MS"/>
                <a:cs typeface="Trebuchet MS"/>
                <a:sym typeface="Trebuchet MS"/>
              </a:rPr>
              <a:t>learn</a:t>
            </a:r>
            <a:r>
              <a:rPr lang="en" sz="1800">
                <a:latin typeface="Trebuchet MS"/>
                <a:ea typeface="Trebuchet MS"/>
                <a:cs typeface="Trebuchet MS"/>
                <a:sym typeface="Trebuchet MS"/>
              </a:rPr>
              <a:t>, </a:t>
            </a:r>
            <a:r>
              <a:rPr i="1" lang="en" sz="1800">
                <a:latin typeface="Trebuchet MS"/>
                <a:ea typeface="Trebuchet MS"/>
                <a:cs typeface="Trebuchet MS"/>
                <a:sym typeface="Trebuchet MS"/>
              </a:rPr>
              <a:t>explore</a:t>
            </a:r>
            <a:r>
              <a:rPr lang="en" sz="1800">
                <a:latin typeface="Trebuchet MS"/>
                <a:ea typeface="Trebuchet MS"/>
                <a:cs typeface="Trebuchet MS"/>
                <a:sym typeface="Trebuchet MS"/>
              </a:rPr>
              <a:t>, and </a:t>
            </a:r>
            <a:r>
              <a:rPr i="1" lang="en" sz="1800">
                <a:latin typeface="Trebuchet MS"/>
                <a:ea typeface="Trebuchet MS"/>
                <a:cs typeface="Trebuchet MS"/>
                <a:sym typeface="Trebuchet MS"/>
              </a:rPr>
              <a:t>troubleshoot</a:t>
            </a:r>
            <a:r>
              <a:rPr lang="en" sz="1800">
                <a:latin typeface="Trebuchet MS"/>
                <a:ea typeface="Trebuchet MS"/>
                <a:cs typeface="Trebuchet MS"/>
                <a:sym typeface="Trebuchet MS"/>
              </a:rPr>
              <a:t>, but ultimately you’ll hit a brick wall, because: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It takes an </a:t>
            </a:r>
            <a:r>
              <a:rPr b="1" lang="en">
                <a:latin typeface="Trebuchet MS"/>
                <a:ea typeface="Trebuchet MS"/>
                <a:cs typeface="Trebuchet MS"/>
                <a:sym typeface="Trebuchet MS"/>
              </a:rPr>
              <a:t>awful lot of clicks</a:t>
            </a:r>
            <a:r>
              <a:rPr lang="en">
                <a:latin typeface="Trebuchet MS"/>
                <a:ea typeface="Trebuchet MS"/>
                <a:cs typeface="Trebuchet MS"/>
                <a:sym typeface="Trebuchet MS"/>
              </a:rPr>
              <a:t> to get out a small amount of data (relatively speaking)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If you want to get multiple full records OUT you’ve got to run a GET as </a:t>
            </a:r>
            <a:r>
              <a:rPr b="1" lang="en">
                <a:latin typeface="Trebuchet MS"/>
                <a:ea typeface="Trebuchet MS"/>
                <a:cs typeface="Trebuchet MS"/>
                <a:sym typeface="Trebuchet MS"/>
              </a:rPr>
              <a:t>many times</a:t>
            </a:r>
            <a:r>
              <a:rPr lang="en">
                <a:latin typeface="Trebuchet MS"/>
                <a:ea typeface="Trebuchet MS"/>
                <a:cs typeface="Trebuchet MS"/>
                <a:sym typeface="Trebuchet MS"/>
              </a:rPr>
              <a:t> as there are records you want to retrieve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While you can POST many one-off changes using a GUI like Postman, you can rarely get a GUI to make </a:t>
            </a:r>
            <a:r>
              <a:rPr b="1" lang="en">
                <a:latin typeface="Trebuchet MS"/>
                <a:ea typeface="Trebuchet MS"/>
                <a:cs typeface="Trebuchet MS"/>
                <a:sym typeface="Trebuchet MS"/>
              </a:rPr>
              <a:t>intelligent, iterative POSTs at scale</a:t>
            </a:r>
          </a:p>
          <a:p>
            <a:pPr indent="-228600" lvl="0" marL="457200" rtl="0">
              <a:lnSpc>
                <a:spcPct val="150000"/>
              </a:lnSpc>
              <a:spcBef>
                <a:spcPts val="0"/>
              </a:spcBef>
              <a:buFont typeface="Trebuchet MS"/>
              <a:buChar char="●"/>
            </a:pPr>
            <a:r>
              <a:rPr b="1" lang="en">
                <a:latin typeface="Trebuchet MS"/>
                <a:ea typeface="Trebuchet MS"/>
                <a:cs typeface="Trebuchet MS"/>
                <a:sym typeface="Trebuchet MS"/>
              </a:rPr>
              <a:t>Manually authenticating</a:t>
            </a:r>
            <a:r>
              <a:rPr lang="en">
                <a:latin typeface="Trebuchet MS"/>
                <a:ea typeface="Trebuchet MS"/>
                <a:cs typeface="Trebuchet MS"/>
                <a:sym typeface="Trebuchet MS"/>
              </a:rPr>
              <a:t> is a pain</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Though we told you that you will be sometimes playing the role of “application” in this API world, you don’t </a:t>
            </a:r>
            <a:r>
              <a:rPr i="1" lang="en">
                <a:latin typeface="Trebuchet MS"/>
                <a:ea typeface="Trebuchet MS"/>
                <a:cs typeface="Trebuchet MS"/>
                <a:sym typeface="Trebuchet MS"/>
              </a:rPr>
              <a:t>always</a:t>
            </a:r>
            <a:r>
              <a:rPr lang="en">
                <a:latin typeface="Trebuchet MS"/>
                <a:ea typeface="Trebuchet MS"/>
                <a:cs typeface="Trebuchet MS"/>
                <a:sym typeface="Trebuchet MS"/>
              </a:rPr>
              <a:t> want to </a:t>
            </a:r>
            <a:r>
              <a:rPr b="1" lang="en">
                <a:latin typeface="Trebuchet MS"/>
                <a:ea typeface="Trebuchet MS"/>
                <a:cs typeface="Trebuchet MS"/>
                <a:sym typeface="Trebuchet MS"/>
              </a:rPr>
              <a:t>be the application</a:t>
            </a:r>
            <a:r>
              <a:rPr lang="en">
                <a:latin typeface="Trebuchet MS"/>
                <a:ea typeface="Trebuchet MS"/>
                <a:cs typeface="Trebuchet MS"/>
                <a:sym typeface="Trebuchet MS"/>
              </a:rPr>
              <a:t>!</a:t>
            </a:r>
          </a:p>
        </p:txBody>
      </p:sp>
      <p:sp>
        <p:nvSpPr>
          <p:cNvPr id="545" name="Shape 545"/>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a:t>
            </a:r>
            <a:r>
              <a:rPr lang="en" sz="2400">
                <a:solidFill>
                  <a:srgbClr val="FFFFFF"/>
                </a:solidFill>
              </a:rPr>
              <a:t> - Why?</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nvSpPr>
        <p:spPr>
          <a:xfrm>
            <a:off x="303300" y="1054450"/>
            <a:ext cx="85206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Yes, this is a huge barrier to entry for most users, but it can be mitigated:</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We (defined here as both </a:t>
            </a:r>
            <a:r>
              <a:rPr b="1" lang="en">
                <a:latin typeface="Trebuchet MS"/>
                <a:ea typeface="Trebuchet MS"/>
                <a:cs typeface="Trebuchet MS"/>
                <a:sym typeface="Trebuchet MS"/>
              </a:rPr>
              <a:t>archivists</a:t>
            </a:r>
            <a:r>
              <a:rPr lang="en">
                <a:latin typeface="Trebuchet MS"/>
                <a:ea typeface="Trebuchet MS"/>
                <a:cs typeface="Trebuchet MS"/>
                <a:sym typeface="Trebuchet MS"/>
              </a:rPr>
              <a:t> and </a:t>
            </a:r>
            <a:r>
              <a:rPr b="1" lang="en">
                <a:latin typeface="Trebuchet MS"/>
                <a:ea typeface="Trebuchet MS"/>
                <a:cs typeface="Trebuchet MS"/>
                <a:sym typeface="Trebuchet MS"/>
              </a:rPr>
              <a:t>developers</a:t>
            </a:r>
            <a:r>
              <a:rPr lang="en">
                <a:latin typeface="Trebuchet MS"/>
                <a:ea typeface="Trebuchet MS"/>
                <a:cs typeface="Trebuchet MS"/>
                <a:sym typeface="Trebuchet MS"/>
              </a:rPr>
              <a:t>) are a </a:t>
            </a:r>
            <a:r>
              <a:rPr b="1" lang="en">
                <a:latin typeface="Trebuchet MS"/>
                <a:ea typeface="Trebuchet MS"/>
                <a:cs typeface="Trebuchet MS"/>
                <a:sym typeface="Trebuchet MS"/>
              </a:rPr>
              <a:t>community</a:t>
            </a:r>
            <a:r>
              <a:rPr lang="en">
                <a:latin typeface="Trebuchet MS"/>
                <a:ea typeface="Trebuchet MS"/>
                <a:cs typeface="Trebuchet MS"/>
                <a:sym typeface="Trebuchet MS"/>
              </a:rPr>
              <a:t> that likes sharing!</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Frankly, if you’re sitting down to write scripts from scratch, you’re </a:t>
            </a:r>
            <a:r>
              <a:rPr b="1" lang="en">
                <a:latin typeface="Trebuchet MS"/>
                <a:ea typeface="Trebuchet MS"/>
                <a:cs typeface="Trebuchet MS"/>
                <a:sym typeface="Trebuchet MS"/>
              </a:rPr>
              <a:t>doing it wrong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There is no </a:t>
            </a:r>
            <a:r>
              <a:rPr b="1" lang="en">
                <a:latin typeface="Trebuchet MS"/>
                <a:ea typeface="Trebuchet MS"/>
                <a:cs typeface="Trebuchet MS"/>
                <a:sym typeface="Trebuchet MS"/>
              </a:rPr>
              <a:t>“one right language”</a:t>
            </a:r>
            <a:r>
              <a:rPr lang="en">
                <a:latin typeface="Trebuchet MS"/>
                <a:ea typeface="Trebuchet MS"/>
                <a:cs typeface="Trebuchet MS"/>
                <a:sym typeface="Trebuchet MS"/>
              </a:rPr>
              <a:t> to make this work</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If you have </a:t>
            </a:r>
            <a:r>
              <a:rPr i="1" lang="en">
                <a:latin typeface="Trebuchet MS"/>
                <a:ea typeface="Trebuchet MS"/>
                <a:cs typeface="Trebuchet MS"/>
                <a:sym typeface="Trebuchet MS"/>
              </a:rPr>
              <a:t>any</a:t>
            </a:r>
            <a:r>
              <a:rPr lang="en">
                <a:latin typeface="Trebuchet MS"/>
                <a:ea typeface="Trebuchet MS"/>
                <a:cs typeface="Trebuchet MS"/>
                <a:sym typeface="Trebuchet MS"/>
              </a:rPr>
              <a:t> prior knowledge of a particular scripting language, </a:t>
            </a:r>
            <a:r>
              <a:rPr b="1" lang="en">
                <a:latin typeface="Trebuchet MS"/>
                <a:ea typeface="Trebuchet MS"/>
                <a:cs typeface="Trebuchet MS"/>
                <a:sym typeface="Trebuchet MS"/>
              </a:rPr>
              <a:t>start there</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All the scripts you will use in this workshop are </a:t>
            </a:r>
            <a:r>
              <a:rPr b="1" lang="en">
                <a:latin typeface="Trebuchet MS"/>
                <a:ea typeface="Trebuchet MS"/>
                <a:cs typeface="Trebuchet MS"/>
                <a:sym typeface="Trebuchet MS"/>
              </a:rPr>
              <a:t>Python </a:t>
            </a:r>
            <a:r>
              <a:rPr lang="en">
                <a:latin typeface="Trebuchet MS"/>
                <a:ea typeface="Trebuchet MS"/>
                <a:cs typeface="Trebuchet MS"/>
                <a:sym typeface="Trebuchet MS"/>
              </a:rPr>
              <a:t>because: 1) Python (and, to a lesser degree, Ruby) is Lora’s preferred hammer, and 2) unscientifically speaking, it seems that Python</a:t>
            </a:r>
            <a:r>
              <a:rPr b="1" lang="en">
                <a:latin typeface="Trebuchet MS"/>
                <a:ea typeface="Trebuchet MS"/>
                <a:cs typeface="Trebuchet MS"/>
                <a:sym typeface="Trebuchet MS"/>
              </a:rPr>
              <a:t> </a:t>
            </a:r>
            <a:r>
              <a:rPr lang="en">
                <a:latin typeface="Trebuchet MS"/>
                <a:ea typeface="Trebuchet MS"/>
                <a:cs typeface="Trebuchet MS"/>
                <a:sym typeface="Trebuchet MS"/>
              </a:rPr>
              <a:t>is the preferred language of archivists (which means there’s more to </a:t>
            </a:r>
            <a:r>
              <a:rPr lang="en" strike="sngStrike">
                <a:latin typeface="Trebuchet MS"/>
                <a:ea typeface="Trebuchet MS"/>
                <a:cs typeface="Trebuchet MS"/>
                <a:sym typeface="Trebuchet MS"/>
              </a:rPr>
              <a:t>steal</a:t>
            </a:r>
            <a:r>
              <a:rPr lang="en">
                <a:latin typeface="Trebuchet MS"/>
                <a:ea typeface="Trebuchet MS"/>
                <a:cs typeface="Trebuchet MS"/>
                <a:sym typeface="Trebuchet MS"/>
              </a:rPr>
              <a:t> borrow)</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But, if you want, you can use a </a:t>
            </a:r>
            <a:r>
              <a:rPr b="1" lang="en">
                <a:solidFill>
                  <a:srgbClr val="990000"/>
                </a:solidFill>
                <a:latin typeface="Trebuchet MS"/>
                <a:ea typeface="Trebuchet MS"/>
                <a:cs typeface="Trebuchet MS"/>
                <a:sym typeface="Trebuchet MS"/>
              </a:rPr>
              <a:t>Ruby</a:t>
            </a:r>
            <a:r>
              <a:rPr lang="en">
                <a:latin typeface="Trebuchet MS"/>
                <a:ea typeface="Trebuchet MS"/>
                <a:cs typeface="Trebuchet MS"/>
                <a:sym typeface="Trebuchet MS"/>
              </a:rPr>
              <a:t> or </a:t>
            </a:r>
            <a:r>
              <a:rPr b="1" lang="en">
                <a:solidFill>
                  <a:srgbClr val="783F04"/>
                </a:solidFill>
                <a:latin typeface="Trebuchet MS"/>
                <a:ea typeface="Trebuchet MS"/>
                <a:cs typeface="Trebuchet MS"/>
                <a:sym typeface="Trebuchet MS"/>
              </a:rPr>
              <a:t>Perl</a:t>
            </a:r>
            <a:r>
              <a:rPr lang="en">
                <a:latin typeface="Trebuchet MS"/>
                <a:ea typeface="Trebuchet MS"/>
                <a:cs typeface="Trebuchet MS"/>
                <a:sym typeface="Trebuchet MS"/>
              </a:rPr>
              <a:t> or </a:t>
            </a:r>
            <a:r>
              <a:rPr b="1" lang="en">
                <a:solidFill>
                  <a:srgbClr val="351C75"/>
                </a:solidFill>
                <a:latin typeface="Trebuchet MS"/>
                <a:ea typeface="Trebuchet MS"/>
                <a:cs typeface="Trebuchet MS"/>
                <a:sym typeface="Trebuchet MS"/>
              </a:rPr>
              <a:t>PHP</a:t>
            </a:r>
            <a:r>
              <a:rPr lang="en">
                <a:latin typeface="Trebuchet MS"/>
                <a:ea typeface="Trebuchet MS"/>
                <a:cs typeface="Trebuchet MS"/>
                <a:sym typeface="Trebuchet MS"/>
              </a:rPr>
              <a:t> or </a:t>
            </a:r>
            <a:r>
              <a:rPr b="1" lang="en">
                <a:solidFill>
                  <a:srgbClr val="1C4587"/>
                </a:solidFill>
                <a:latin typeface="Trebuchet MS"/>
                <a:ea typeface="Trebuchet MS"/>
                <a:cs typeface="Trebuchet MS"/>
                <a:sym typeface="Trebuchet MS"/>
              </a:rPr>
              <a:t>JavaScript</a:t>
            </a:r>
            <a:r>
              <a:rPr lang="en">
                <a:latin typeface="Trebuchet MS"/>
                <a:ea typeface="Trebuchet MS"/>
                <a:cs typeface="Trebuchet MS"/>
                <a:sym typeface="Trebuchet MS"/>
              </a:rPr>
              <a:t> shaped hammer!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Internet is full of </a:t>
            </a:r>
            <a:r>
              <a:rPr b="1" lang="en">
                <a:latin typeface="Trebuchet MS"/>
                <a:ea typeface="Trebuchet MS"/>
                <a:cs typeface="Trebuchet MS"/>
                <a:sym typeface="Trebuchet MS"/>
              </a:rPr>
              <a:t>helpful advice</a:t>
            </a:r>
            <a:r>
              <a:rPr lang="en">
                <a:latin typeface="Trebuchet MS"/>
                <a:ea typeface="Trebuchet MS"/>
                <a:cs typeface="Trebuchet MS"/>
                <a:sym typeface="Trebuchet MS"/>
              </a:rPr>
              <a:t>!</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Just don’t feed the trolls</a:t>
            </a:r>
          </a:p>
        </p:txBody>
      </p:sp>
      <p:sp>
        <p:nvSpPr>
          <p:cNvPr id="551" name="Shape 551"/>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How?</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nvSpPr>
        <p:spPr>
          <a:xfrm>
            <a:off x="303300" y="1206850"/>
            <a:ext cx="8520600" cy="378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latin typeface="Trebuchet MS"/>
                <a:ea typeface="Trebuchet MS"/>
                <a:cs typeface="Trebuchet MS"/>
                <a:sym typeface="Trebuchet MS"/>
              </a:rPr>
              <a:t>Remember all the legwork you did both at home and during the early part of this workshop?  You’ve: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applications, including the </a:t>
            </a:r>
            <a:r>
              <a:rPr b="1" lang="en">
                <a:latin typeface="Trebuchet MS"/>
                <a:ea typeface="Trebuchet MS"/>
                <a:cs typeface="Trebuchet MS"/>
                <a:sym typeface="Trebuchet MS"/>
              </a:rPr>
              <a:t>text editor</a:t>
            </a:r>
            <a:r>
              <a:rPr lang="en">
                <a:latin typeface="Trebuchet MS"/>
                <a:ea typeface="Trebuchet MS"/>
                <a:cs typeface="Trebuchet MS"/>
                <a:sym typeface="Trebuchet MS"/>
              </a:rPr>
              <a:t> </a:t>
            </a:r>
            <a:r>
              <a:rPr i="1" lang="en">
                <a:latin typeface="Trebuchet MS"/>
                <a:ea typeface="Trebuchet MS"/>
                <a:cs typeface="Trebuchet MS"/>
                <a:sym typeface="Trebuchet MS"/>
              </a:rPr>
              <a:t>Atom</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(or located) a </a:t>
            </a:r>
            <a:r>
              <a:rPr b="1" lang="en">
                <a:latin typeface="Trebuchet MS"/>
                <a:ea typeface="Trebuchet MS"/>
                <a:cs typeface="Trebuchet MS"/>
                <a:sym typeface="Trebuchet MS"/>
              </a:rPr>
              <a:t>shell</a:t>
            </a:r>
            <a:r>
              <a:rPr lang="en">
                <a:latin typeface="Trebuchet MS"/>
                <a:ea typeface="Trebuchet MS"/>
                <a:cs typeface="Trebuchet MS"/>
                <a:sym typeface="Trebuchet MS"/>
              </a:rPr>
              <a:t>, namely </a:t>
            </a:r>
            <a:r>
              <a:rPr i="1" lang="en">
                <a:latin typeface="Trebuchet MS"/>
                <a:ea typeface="Trebuchet MS"/>
                <a:cs typeface="Trebuchet MS"/>
                <a:sym typeface="Trebuchet MS"/>
              </a:rPr>
              <a:t>Terminal</a:t>
            </a:r>
            <a:r>
              <a:rPr lang="en">
                <a:latin typeface="Trebuchet MS"/>
                <a:ea typeface="Trebuchet MS"/>
                <a:cs typeface="Trebuchet MS"/>
                <a:sym typeface="Trebuchet MS"/>
              </a:rPr>
              <a:t> (Mac) or </a:t>
            </a:r>
            <a:r>
              <a:rPr i="1" lang="en">
                <a:latin typeface="Trebuchet MS"/>
                <a:ea typeface="Trebuchet MS"/>
                <a:cs typeface="Trebuchet MS"/>
                <a:sym typeface="Trebuchet MS"/>
              </a:rPr>
              <a:t>Cygwin</a:t>
            </a:r>
            <a:r>
              <a:rPr lang="en">
                <a:latin typeface="Trebuchet MS"/>
                <a:ea typeface="Trebuchet MS"/>
                <a:cs typeface="Trebuchet MS"/>
                <a:sym typeface="Trebuchet MS"/>
              </a:rPr>
              <a:t> (Windows)</a:t>
            </a:r>
          </a:p>
          <a:p>
            <a:pPr indent="-228600" lvl="0" marL="457200" rtl="0">
              <a:lnSpc>
                <a:spcPct val="115000"/>
              </a:lnSpc>
              <a:spcBef>
                <a:spcPts val="0"/>
              </a:spcBef>
              <a:buFont typeface="Trebuchet MS"/>
              <a:buChar char="●"/>
            </a:pPr>
            <a:r>
              <a:rPr lang="en">
                <a:solidFill>
                  <a:schemeClr val="dk2"/>
                </a:solidFill>
                <a:latin typeface="Trebuchet MS"/>
                <a:ea typeface="Trebuchet MS"/>
                <a:cs typeface="Trebuchet MS"/>
                <a:sym typeface="Trebuchet MS"/>
              </a:rPr>
              <a:t>Installed (or confirmed installation of) </a:t>
            </a:r>
            <a:r>
              <a:rPr b="1" lang="en">
                <a:solidFill>
                  <a:schemeClr val="dk2"/>
                </a:solidFill>
                <a:latin typeface="Trebuchet MS"/>
                <a:ea typeface="Trebuchet MS"/>
                <a:cs typeface="Trebuchet MS"/>
                <a:sym typeface="Trebuchet MS"/>
              </a:rPr>
              <a:t>python</a:t>
            </a:r>
          </a:p>
          <a:p>
            <a:pPr lvl="0" rtl="0">
              <a:lnSpc>
                <a:spcPct val="115000"/>
              </a:lnSpc>
              <a:spcBef>
                <a:spcPts val="0"/>
              </a:spcBef>
              <a:buNone/>
            </a:pPr>
            <a:r>
              <a:t/>
            </a:r>
            <a:endParaRPr b="1">
              <a:solidFill>
                <a:schemeClr val="dk2"/>
              </a:solidFill>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Guess what?  You’ve set up a </a:t>
            </a:r>
            <a:r>
              <a:rPr b="1" lang="en">
                <a:latin typeface="Trebuchet MS"/>
                <a:ea typeface="Trebuchet MS"/>
                <a:cs typeface="Trebuchet MS"/>
                <a:sym typeface="Trebuchet MS"/>
              </a:rPr>
              <a:t>python development environment</a:t>
            </a:r>
            <a:r>
              <a:rPr lang="en">
                <a:latin typeface="Trebuchet MS"/>
                <a:ea typeface="Trebuchet MS"/>
                <a:cs typeface="Trebuchet MS"/>
                <a:sym typeface="Trebuchet MS"/>
              </a:rPr>
              <a:t> already!  Good work!</a:t>
            </a:r>
          </a:p>
          <a:p>
            <a:pPr lv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a:latin typeface="Trebuchet MS"/>
                <a:ea typeface="Trebuchet MS"/>
                <a:cs typeface="Trebuchet MS"/>
                <a:sym typeface="Trebuchet MS"/>
              </a:rPr>
              <a:t>With that work complete, for the remainder of this workshop you should only need to type </a:t>
            </a:r>
            <a:r>
              <a:rPr lang="en">
                <a:highlight>
                  <a:srgbClr val="D0E0E3"/>
                </a:highlight>
                <a:latin typeface="Consolas"/>
                <a:ea typeface="Consolas"/>
                <a:cs typeface="Consolas"/>
                <a:sym typeface="Consolas"/>
              </a:rPr>
              <a:t>python [name of script here].py</a:t>
            </a:r>
            <a:r>
              <a:rPr lang="en">
                <a:latin typeface="Trebuchet MS"/>
                <a:ea typeface="Trebuchet MS"/>
                <a:cs typeface="Trebuchet MS"/>
                <a:sym typeface="Trebuchet MS"/>
              </a:rPr>
              <a:t> into Terminal/Cygwin, and you’ll be </a:t>
            </a:r>
            <a:r>
              <a:rPr b="1" lang="en">
                <a:latin typeface="Trebuchet MS"/>
                <a:ea typeface="Trebuchet MS"/>
                <a:cs typeface="Trebuchet MS"/>
                <a:sym typeface="Trebuchet MS"/>
              </a:rPr>
              <a:t>executing Python scripts!  </a:t>
            </a:r>
            <a:r>
              <a:rPr lang="en">
                <a:latin typeface="Trebuchet MS"/>
                <a:ea typeface="Trebuchet MS"/>
                <a:cs typeface="Trebuchet MS"/>
                <a:sym typeface="Trebuchet MS"/>
              </a:rPr>
              <a:t>Just remember: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should be located in the same directory as the script (and any files it is reliant on) before you type your command (you can always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confirm the script is there!)</a:t>
            </a:r>
          </a:p>
          <a:p>
            <a:pPr indent="0" lvl="0" mar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sz="1000">
                <a:latin typeface="Trebuchet MS"/>
                <a:ea typeface="Trebuchet MS"/>
                <a:cs typeface="Trebuchet MS"/>
                <a:sym typeface="Trebuchet MS"/>
              </a:rPr>
              <a:t>For more, see: </a:t>
            </a:r>
            <a:r>
              <a:rPr lang="en" sz="1000" u="sng">
                <a:solidFill>
                  <a:schemeClr val="hlink"/>
                </a:solidFill>
                <a:latin typeface="Trebuchet MS"/>
                <a:ea typeface="Trebuchet MS"/>
                <a:cs typeface="Trebuchet MS"/>
                <a:sym typeface="Trebuchet MS"/>
                <a:hlinkClick r:id="rId3"/>
              </a:rPr>
              <a:t>http://www.shubhro.com/2014/05/29/development-environment/</a:t>
            </a:r>
            <a:r>
              <a:rPr lang="en" sz="1000">
                <a:latin typeface="Trebuchet MS"/>
                <a:ea typeface="Trebuchet MS"/>
                <a:cs typeface="Trebuchet MS"/>
                <a:sym typeface="Trebuchet MS"/>
              </a:rPr>
              <a:t> and/or </a:t>
            </a:r>
            <a:r>
              <a:rPr lang="en" sz="1000" u="sng">
                <a:solidFill>
                  <a:schemeClr val="hlink"/>
                </a:solidFill>
                <a:latin typeface="Trebuchet MS"/>
                <a:ea typeface="Trebuchet MS"/>
                <a:cs typeface="Trebuchet MS"/>
                <a:sym typeface="Trebuchet MS"/>
                <a:hlinkClick r:id="rId4"/>
              </a:rPr>
              <a:t>http://python-guide-pt-br.readthedocs.io/en/latest/starting/install/osx/</a:t>
            </a:r>
            <a:r>
              <a:rPr lang="en" sz="1000">
                <a:latin typeface="Trebuchet MS"/>
                <a:ea typeface="Trebuchet MS"/>
                <a:cs typeface="Trebuchet MS"/>
                <a:sym typeface="Trebuchet MS"/>
              </a:rPr>
              <a:t> (Mac specific) </a:t>
            </a:r>
          </a:p>
        </p:txBody>
      </p:sp>
      <p:sp>
        <p:nvSpPr>
          <p:cNvPr id="557" name="Shape 557"/>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No, really, </a:t>
            </a:r>
            <a:r>
              <a:rPr i="1" lang="en" sz="2400">
                <a:solidFill>
                  <a:srgbClr val="FFFFFF"/>
                </a:solidFill>
              </a:rPr>
              <a:t>how</a:t>
            </a:r>
            <a:r>
              <a:rPr lang="en" sz="2400">
                <a:solidFill>
                  <a:srgbClr val="FFFFFF"/>
                </a:solidFill>
              </a:rPr>
              <a:t>?</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61" name="Shape 561"/>
        <p:cNvGrpSpPr/>
        <p:nvPr/>
      </p:nvGrpSpPr>
      <p:grpSpPr>
        <a:xfrm>
          <a:off x="0" y="0"/>
          <a:ext cx="0" cy="0"/>
          <a:chOff x="0" y="0"/>
          <a:chExt cx="0" cy="0"/>
        </a:xfrm>
      </p:grpSpPr>
      <p:sp>
        <p:nvSpPr>
          <p:cNvPr id="562" name="Shape 56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Script- ProPublica</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x="0" y="0"/>
          <a:ext cx="0" cy="0"/>
          <a:chOff x="0" y="0"/>
          <a:chExt cx="0" cy="0"/>
        </a:xfrm>
      </p:grpSpPr>
      <p:sp>
        <p:nvSpPr>
          <p:cNvPr id="567" name="Shape 567"/>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a:spcBef>
                <a:spcPts val="0"/>
              </a:spcBef>
              <a:buClr>
                <a:schemeClr val="dk2"/>
              </a:buClr>
              <a:buSzPct val="36666"/>
              <a:buFont typeface="Arial"/>
              <a:buNone/>
            </a:pPr>
            <a:r>
              <a:rPr lang="en">
                <a:solidFill>
                  <a:srgbClr val="FFFFFF"/>
                </a:solidFill>
              </a:rPr>
              <a:t>GET with a script - ProPublica</a:t>
            </a:r>
          </a:p>
        </p:txBody>
      </p:sp>
      <p:sp>
        <p:nvSpPr>
          <p:cNvPr id="568" name="Shape 568"/>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Let’s return to our ProPublica example from earlier.</a:t>
            </a:r>
          </a:p>
          <a:p>
            <a:pPr lvl="0">
              <a:spcBef>
                <a:spcPts val="0"/>
              </a:spcBef>
              <a:buNone/>
            </a:pPr>
            <a:r>
              <a:t/>
            </a:r>
            <a:endParaRPr sz="1800">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A user wants </a:t>
            </a:r>
            <a:r>
              <a:rPr b="1" lang="en" sz="1800">
                <a:solidFill>
                  <a:schemeClr val="dk2"/>
                </a:solidFill>
                <a:latin typeface="Trebuchet MS"/>
                <a:ea typeface="Trebuchet MS"/>
                <a:cs typeface="Trebuchet MS"/>
                <a:sym typeface="Trebuchet MS"/>
              </a:rPr>
              <a:t>access to data</a:t>
            </a:r>
            <a:r>
              <a:rPr lang="en" sz="1800">
                <a:solidFill>
                  <a:schemeClr val="dk2"/>
                </a:solidFill>
                <a:latin typeface="Trebuchet MS"/>
                <a:ea typeface="Trebuchet MS"/>
                <a:cs typeface="Trebuchet MS"/>
                <a:sym typeface="Trebuchet MS"/>
              </a:rPr>
              <a:t> about every non-profit involving animal welfare in Nonprofit Explorer at ProPublica.</a:t>
            </a:r>
          </a:p>
          <a:p>
            <a:pPr lvl="0">
              <a:spcBef>
                <a:spcPts val="0"/>
              </a:spcBef>
              <a:buNone/>
            </a:pPr>
            <a:r>
              <a:t/>
            </a:r>
            <a:endParaRPr sz="10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But, this time, let’s assume that this user isn’t content just copying/pasting pages of data out of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This researcher has </a:t>
            </a:r>
            <a:r>
              <a:rPr b="1" lang="en" sz="1800">
                <a:latin typeface="Trebuchet MS"/>
                <a:ea typeface="Trebuchet MS"/>
                <a:cs typeface="Trebuchet MS"/>
                <a:sym typeface="Trebuchet MS"/>
              </a:rPr>
              <a:t>big plans</a:t>
            </a:r>
            <a:r>
              <a:rPr lang="en" sz="1800">
                <a:latin typeface="Trebuchet MS"/>
                <a:ea typeface="Trebuchet MS"/>
                <a:cs typeface="Trebuchet MS"/>
                <a:sym typeface="Trebuchet MS"/>
              </a:rPr>
              <a:t> for this dataset, and wants a </a:t>
            </a:r>
            <a:r>
              <a:rPr b="1" lang="en" sz="1800">
                <a:latin typeface="Trebuchet MS"/>
                <a:ea typeface="Trebuchet MS"/>
                <a:cs typeface="Trebuchet MS"/>
                <a:sym typeface="Trebuchet MS"/>
              </a:rPr>
              <a:t>standalone JSON file</a:t>
            </a:r>
            <a:r>
              <a:rPr lang="en" sz="1800">
                <a:latin typeface="Trebuchet MS"/>
                <a:ea typeface="Trebuchet MS"/>
                <a:cs typeface="Trebuchet MS"/>
                <a:sym typeface="Trebuchet MS"/>
              </a:rPr>
              <a:t> instead!</a:t>
            </a:r>
          </a:p>
          <a:p>
            <a:pPr lvl="0">
              <a:spcBef>
                <a:spcPts val="0"/>
              </a:spcBef>
              <a:buClr>
                <a:schemeClr val="dk2"/>
              </a:buClr>
              <a:buFont typeface="Arial"/>
              <a:buNone/>
            </a:pPr>
            <a:r>
              <a:t/>
            </a:r>
            <a:endParaRPr sz="1800">
              <a:solidFill>
                <a:schemeClr val="dk2"/>
              </a:solidFill>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v. 2: A user wants </a:t>
            </a:r>
            <a:r>
              <a:rPr b="1" lang="en" sz="1800">
                <a:solidFill>
                  <a:schemeClr val="dk2"/>
                </a:solidFill>
                <a:latin typeface="Trebuchet MS"/>
                <a:ea typeface="Trebuchet MS"/>
                <a:cs typeface="Trebuchet MS"/>
                <a:sym typeface="Trebuchet MS"/>
              </a:rPr>
              <a:t>a JSON file</a:t>
            </a:r>
            <a:r>
              <a:rPr lang="en" sz="1800">
                <a:solidFill>
                  <a:schemeClr val="dk2"/>
                </a:solidFill>
                <a:latin typeface="Trebuchet MS"/>
                <a:ea typeface="Trebuchet MS"/>
                <a:cs typeface="Trebuchet MS"/>
                <a:sym typeface="Trebuchet MS"/>
              </a:rPr>
              <a:t> containing ProPublica Nonprofit Explorer data about every non-profit involving animal welfare.</a:t>
            </a:r>
          </a:p>
          <a:p>
            <a:pPr lv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72" name="Shape 572"/>
        <p:cNvGrpSpPr/>
        <p:nvPr/>
      </p:nvGrpSpPr>
      <p:grpSpPr>
        <a:xfrm>
          <a:off x="0" y="0"/>
          <a:ext cx="0" cy="0"/>
          <a:chOff x="0" y="0"/>
          <a:chExt cx="0" cy="0"/>
        </a:xfrm>
      </p:grpSpPr>
      <p:cxnSp>
        <p:nvCxnSpPr>
          <p:cNvPr id="573" name="Shape 57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574" name="Shape 57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575" name="Shape 57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576" name="Shape 576"/>
          <p:cNvSpPr txBox="1"/>
          <p:nvPr/>
        </p:nvSpPr>
        <p:spPr>
          <a:xfrm>
            <a:off x="395200" y="1649025"/>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7" name="Shape 577"/>
          <p:cNvSpPr txBox="1"/>
          <p:nvPr/>
        </p:nvSpPr>
        <p:spPr>
          <a:xfrm>
            <a:off x="5022475" y="1713900"/>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8" name="Shape 57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82" name="Shape 582"/>
        <p:cNvGrpSpPr/>
        <p:nvPr/>
      </p:nvGrpSpPr>
      <p:grpSpPr>
        <a:xfrm>
          <a:off x="0" y="0"/>
          <a:ext cx="0" cy="0"/>
          <a:chOff x="0" y="0"/>
          <a:chExt cx="0" cy="0"/>
        </a:xfrm>
      </p:grpSpPr>
      <p:sp>
        <p:nvSpPr>
          <p:cNvPr id="583" name="Shape 583"/>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The Odd Couple</a:t>
            </a:r>
          </a:p>
          <a:p>
            <a:pPr lvl="0">
              <a:spcBef>
                <a:spcPts val="0"/>
              </a:spcBef>
              <a:buNone/>
            </a:pPr>
            <a:r>
              <a:rPr lang="en" sz="1800"/>
              <a:t>We are stronger and smarter together</a:t>
            </a:r>
          </a:p>
        </p:txBody>
      </p:sp>
      <p:cxnSp>
        <p:nvCxnSpPr>
          <p:cNvPr id="117" name="Shape 117"/>
          <p:cNvCxnSpPr/>
          <p:nvPr/>
        </p:nvCxnSpPr>
        <p:spPr>
          <a:xfrm>
            <a:off x="4563600" y="1229975"/>
            <a:ext cx="0" cy="3883800"/>
          </a:xfrm>
          <a:prstGeom prst="straightConnector1">
            <a:avLst/>
          </a:prstGeom>
          <a:noFill/>
          <a:ln cap="flat" cmpd="sng" w="9525">
            <a:solidFill>
              <a:schemeClr val="dk2"/>
            </a:solidFill>
            <a:prstDash val="solid"/>
            <a:round/>
            <a:headEnd len="lg" w="lg" type="none"/>
            <a:tailEnd len="lg" w="lg" type="none"/>
          </a:ln>
        </p:spPr>
      </p:cxnSp>
      <p:sp>
        <p:nvSpPr>
          <p:cNvPr id="118" name="Shape 118"/>
          <p:cNvSpPr txBox="1"/>
          <p:nvPr/>
        </p:nvSpPr>
        <p:spPr>
          <a:xfrm>
            <a:off x="424412" y="11993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Lora</a:t>
            </a:r>
          </a:p>
        </p:txBody>
      </p:sp>
      <p:sp>
        <p:nvSpPr>
          <p:cNvPr id="119" name="Shape 119"/>
          <p:cNvSpPr txBox="1"/>
          <p:nvPr/>
        </p:nvSpPr>
        <p:spPr>
          <a:xfrm>
            <a:off x="5053925" y="11993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Valerie</a:t>
            </a:r>
          </a:p>
        </p:txBody>
      </p:sp>
      <p:pic>
        <p:nvPicPr>
          <p:cNvPr id="120" name="Shape 120"/>
          <p:cNvPicPr preferRelativeResize="0"/>
          <p:nvPr/>
        </p:nvPicPr>
        <p:blipFill>
          <a:blip r:embed="rId3">
            <a:alphaModFix/>
          </a:blip>
          <a:stretch>
            <a:fillRect/>
          </a:stretch>
        </p:blipFill>
        <p:spPr>
          <a:xfrm>
            <a:off x="3427775" y="3982612"/>
            <a:ext cx="1043125" cy="1043125"/>
          </a:xfrm>
          <a:prstGeom prst="rect">
            <a:avLst/>
          </a:prstGeom>
          <a:noFill/>
          <a:ln>
            <a:noFill/>
          </a:ln>
        </p:spPr>
      </p:pic>
      <p:pic>
        <p:nvPicPr>
          <p:cNvPr id="121" name="Shape 121"/>
          <p:cNvPicPr preferRelativeResize="0"/>
          <p:nvPr/>
        </p:nvPicPr>
        <p:blipFill>
          <a:blip r:embed="rId4">
            <a:alphaModFix/>
          </a:blip>
          <a:stretch>
            <a:fillRect/>
          </a:stretch>
        </p:blipFill>
        <p:spPr>
          <a:xfrm>
            <a:off x="7886700" y="3894575"/>
            <a:ext cx="1219200" cy="1219200"/>
          </a:xfrm>
          <a:prstGeom prst="rect">
            <a:avLst/>
          </a:prstGeom>
          <a:noFill/>
          <a:ln>
            <a:noFill/>
          </a:ln>
        </p:spPr>
      </p:pic>
      <p:sp>
        <p:nvSpPr>
          <p:cNvPr id="122" name="Shape 122"/>
          <p:cNvSpPr txBox="1"/>
          <p:nvPr/>
        </p:nvSpPr>
        <p:spPr>
          <a:xfrm>
            <a:off x="215775" y="1634175"/>
            <a:ext cx="43152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b="1" lang="en">
                <a:solidFill>
                  <a:srgbClr val="1155CC"/>
                </a:solidFill>
                <a:latin typeface="Trebuchet MS"/>
                <a:ea typeface="Trebuchet MS"/>
                <a:cs typeface="Trebuchet MS"/>
                <a:sym typeface="Trebuchet MS"/>
              </a:rPr>
              <a:t>Digital Archivist</a:t>
            </a:r>
          </a:p>
          <a:p>
            <a:pPr indent="-228600" lvl="0" marL="457200" rtl="0">
              <a:spcBef>
                <a:spcPts val="0"/>
              </a:spcBef>
              <a:buChar char="●"/>
            </a:pPr>
            <a:r>
              <a:rPr lang="en">
                <a:latin typeface="Trebuchet MS"/>
                <a:ea typeface="Trebuchet MS"/>
                <a:cs typeface="Trebuchet MS"/>
                <a:sym typeface="Trebuchet MS"/>
              </a:rPr>
              <a:t>Never met a task she didn’t want to solve with </a:t>
            </a:r>
            <a:r>
              <a:rPr b="1" lang="en">
                <a:solidFill>
                  <a:srgbClr val="CC0000"/>
                </a:solidFill>
                <a:latin typeface="Trebuchet MS"/>
                <a:ea typeface="Trebuchet MS"/>
                <a:cs typeface="Trebuchet MS"/>
                <a:sym typeface="Trebuchet MS"/>
              </a:rPr>
              <a:t>Python/Ruby</a:t>
            </a:r>
          </a:p>
          <a:p>
            <a:pPr indent="-228600" lvl="0" marL="457200" rtl="0">
              <a:spcBef>
                <a:spcPts val="0"/>
              </a:spcBef>
              <a:buChar char="●"/>
            </a:pPr>
            <a:r>
              <a:rPr lang="en">
                <a:latin typeface="Trebuchet MS"/>
                <a:ea typeface="Trebuchet MS"/>
                <a:cs typeface="Trebuchet MS"/>
                <a:sym typeface="Trebuchet MS"/>
              </a:rPr>
              <a:t>Thinks hanging with the </a:t>
            </a:r>
            <a:r>
              <a:rPr b="1" lang="en">
                <a:solidFill>
                  <a:srgbClr val="38761D"/>
                </a:solidFill>
                <a:latin typeface="Trebuchet MS"/>
                <a:ea typeface="Trebuchet MS"/>
                <a:cs typeface="Trebuchet MS"/>
                <a:sym typeface="Trebuchet MS"/>
              </a:rPr>
              <a:t>Bmore on Rails</a:t>
            </a:r>
            <a:r>
              <a:rPr lang="en">
                <a:latin typeface="Trebuchet MS"/>
                <a:ea typeface="Trebuchet MS"/>
                <a:cs typeface="Trebuchet MS"/>
                <a:sym typeface="Trebuchet MS"/>
              </a:rPr>
              <a:t> group sounds like a fun night out</a:t>
            </a:r>
          </a:p>
          <a:p>
            <a:pPr indent="-228600" lvl="0" marL="457200" rtl="0">
              <a:spcBef>
                <a:spcPts val="0"/>
              </a:spcBef>
              <a:buChar char="●"/>
            </a:pPr>
            <a:r>
              <a:rPr lang="en">
                <a:latin typeface="Trebuchet MS"/>
                <a:ea typeface="Trebuchet MS"/>
                <a:cs typeface="Trebuchet MS"/>
                <a:sym typeface="Trebuchet MS"/>
              </a:rPr>
              <a:t>Helped migrate two institutions to ArchivesSpace and found it </a:t>
            </a:r>
            <a:r>
              <a:rPr b="1" lang="en">
                <a:solidFill>
                  <a:srgbClr val="351C75"/>
                </a:solidFill>
                <a:latin typeface="Trebuchet MS"/>
                <a:ea typeface="Trebuchet MS"/>
                <a:cs typeface="Trebuchet MS"/>
                <a:sym typeface="Trebuchet MS"/>
              </a:rPr>
              <a:t>thrilling</a:t>
            </a:r>
          </a:p>
          <a:p>
            <a:pPr indent="-228600" lvl="0" marL="457200" rtl="0">
              <a:spcBef>
                <a:spcPts val="0"/>
              </a:spcBef>
              <a:buChar char="●"/>
            </a:pPr>
            <a:r>
              <a:rPr lang="en">
                <a:latin typeface="Trebuchet MS"/>
                <a:ea typeface="Trebuchet MS"/>
                <a:cs typeface="Trebuchet MS"/>
                <a:sym typeface="Trebuchet MS"/>
              </a:rPr>
              <a:t>Enjoys</a:t>
            </a:r>
            <a:r>
              <a:rPr b="1" lang="en">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craft beer, cross stitch, and the Pittsburgh Steelers</a:t>
            </a:r>
          </a:p>
          <a:p>
            <a:pPr indent="-228600" lvl="0" marL="457200" rtl="0">
              <a:spcBef>
                <a:spcPts val="0"/>
              </a:spcBef>
              <a:buFont typeface="Trebuchet MS"/>
              <a:buChar char="●"/>
            </a:pPr>
            <a:r>
              <a:rPr lang="en">
                <a:latin typeface="Trebuchet MS"/>
                <a:ea typeface="Trebuchet MS"/>
                <a:cs typeface="Trebuchet MS"/>
                <a:sym typeface="Trebuchet MS"/>
              </a:rPr>
              <a:t>Knows how to </a:t>
            </a:r>
            <a:r>
              <a:rPr b="1" lang="en">
                <a:solidFill>
                  <a:schemeClr val="accent4"/>
                </a:solidFill>
                <a:latin typeface="Trebuchet MS"/>
                <a:ea typeface="Trebuchet MS"/>
                <a:cs typeface="Trebuchet MS"/>
                <a:sym typeface="Trebuchet MS"/>
              </a:rPr>
              <a:t>programmatically manipulate</a:t>
            </a:r>
            <a:r>
              <a:rPr lang="en">
                <a:latin typeface="Trebuchet MS"/>
                <a:ea typeface="Trebuchet MS"/>
                <a:cs typeface="Trebuchet MS"/>
                <a:sym typeface="Trebuchet MS"/>
              </a:rPr>
              <a:t> data</a:t>
            </a:r>
          </a:p>
          <a:p>
            <a:pPr lvl="0" rtl="0">
              <a:spcBef>
                <a:spcPts val="0"/>
              </a:spcBef>
              <a:buNone/>
            </a:pPr>
            <a:r>
              <a:t/>
            </a:r>
            <a:endParaRPr>
              <a:latin typeface="Trebuchet MS"/>
              <a:ea typeface="Trebuchet MS"/>
              <a:cs typeface="Trebuchet MS"/>
              <a:sym typeface="Trebuchet MS"/>
            </a:endParaRPr>
          </a:p>
          <a:p>
            <a:pPr indent="-228600" lvl="0" marL="457200">
              <a:spcBef>
                <a:spcPts val="0"/>
              </a:spcBef>
              <a:buChar char="●"/>
            </a:pPr>
            <a:r>
              <a:rPr b="1" lang="en">
                <a:solidFill>
                  <a:srgbClr val="660000"/>
                </a:solidFill>
                <a:latin typeface="Trebuchet MS"/>
                <a:ea typeface="Trebuchet MS"/>
                <a:cs typeface="Trebuchet MS"/>
                <a:sym typeface="Trebuchet MS"/>
              </a:rPr>
              <a:t>CATS YAY!</a:t>
            </a:r>
            <a:r>
              <a:rPr lang="en">
                <a:latin typeface="Trebuchet MS"/>
                <a:ea typeface="Trebuchet MS"/>
                <a:cs typeface="Trebuchet MS"/>
                <a:sym typeface="Trebuchet MS"/>
              </a:rPr>
              <a:t> </a:t>
            </a:r>
          </a:p>
        </p:txBody>
      </p:sp>
      <p:sp>
        <p:nvSpPr>
          <p:cNvPr id="123" name="Shape 123"/>
          <p:cNvSpPr txBox="1"/>
          <p:nvPr/>
        </p:nvSpPr>
        <p:spPr>
          <a:xfrm>
            <a:off x="4656300" y="1634175"/>
            <a:ext cx="44289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(Former) </a:t>
            </a:r>
            <a:r>
              <a:rPr b="1" lang="en">
                <a:solidFill>
                  <a:srgbClr val="1155CC"/>
                </a:solidFill>
                <a:latin typeface="Trebuchet MS"/>
                <a:ea typeface="Trebuchet MS"/>
                <a:cs typeface="Trebuchet MS"/>
                <a:sym typeface="Trebuchet MS"/>
              </a:rPr>
              <a:t>Photo Archivist</a:t>
            </a:r>
          </a:p>
          <a:p>
            <a:pPr indent="-228600" lvl="0" marL="457200" rtl="0">
              <a:spcBef>
                <a:spcPts val="0"/>
              </a:spcBef>
              <a:buChar char="●"/>
            </a:pPr>
            <a:r>
              <a:rPr lang="en">
                <a:solidFill>
                  <a:schemeClr val="dk2"/>
                </a:solidFill>
                <a:latin typeface="Trebuchet MS"/>
                <a:ea typeface="Trebuchet MS"/>
                <a:cs typeface="Trebuchet MS"/>
                <a:sym typeface="Trebuchet MS"/>
              </a:rPr>
              <a:t>Never met a task she didn’t want to solve with an</a:t>
            </a:r>
            <a:r>
              <a:rPr lang="en">
                <a:latin typeface="Trebuchet MS"/>
                <a:ea typeface="Trebuchet MS"/>
                <a:cs typeface="Trebuchet MS"/>
                <a:sym typeface="Trebuchet MS"/>
              </a:rPr>
              <a:t> </a:t>
            </a:r>
            <a:r>
              <a:rPr b="1" lang="en">
                <a:solidFill>
                  <a:srgbClr val="CC0000"/>
                </a:solidFill>
                <a:latin typeface="Trebuchet MS"/>
                <a:ea typeface="Trebuchet MS"/>
                <a:cs typeface="Trebuchet MS"/>
                <a:sym typeface="Trebuchet MS"/>
              </a:rPr>
              <a:t>MS Access database</a:t>
            </a:r>
          </a:p>
          <a:p>
            <a:pPr indent="-228600" lvl="0" marL="457200" rtl="0">
              <a:spcBef>
                <a:spcPts val="0"/>
              </a:spcBef>
              <a:buChar char="●"/>
            </a:pPr>
            <a:r>
              <a:rPr lang="en">
                <a:latin typeface="Trebuchet MS"/>
                <a:ea typeface="Trebuchet MS"/>
                <a:cs typeface="Trebuchet MS"/>
                <a:sym typeface="Trebuchet MS"/>
              </a:rPr>
              <a:t>Knows </a:t>
            </a:r>
            <a:r>
              <a:rPr b="1" lang="en">
                <a:solidFill>
                  <a:srgbClr val="38761D"/>
                </a:solidFill>
                <a:latin typeface="Trebuchet MS"/>
                <a:ea typeface="Trebuchet MS"/>
                <a:cs typeface="Trebuchet MS"/>
                <a:sym typeface="Trebuchet MS"/>
              </a:rPr>
              <a:t>rails </a:t>
            </a:r>
            <a:r>
              <a:rPr lang="en">
                <a:latin typeface="Trebuchet MS"/>
                <a:ea typeface="Trebuchet MS"/>
                <a:cs typeface="Trebuchet MS"/>
                <a:sym typeface="Trebuchet MS"/>
              </a:rPr>
              <a:t>are either “narrow gauge” or “</a:t>
            </a:r>
            <a:r>
              <a:rPr lang="en">
                <a:latin typeface="Trebuchet MS"/>
                <a:ea typeface="Trebuchet MS"/>
                <a:cs typeface="Trebuchet MS"/>
                <a:sym typeface="Trebuchet MS"/>
              </a:rPr>
              <a:t>standard</a:t>
            </a:r>
            <a:r>
              <a:rPr lang="en">
                <a:latin typeface="Trebuchet MS"/>
                <a:ea typeface="Trebuchet MS"/>
                <a:cs typeface="Trebuchet MS"/>
                <a:sym typeface="Trebuchet MS"/>
              </a:rPr>
              <a:t>” because </a:t>
            </a:r>
            <a:r>
              <a:rPr lang="en" sz="1100">
                <a:solidFill>
                  <a:srgbClr val="38761D"/>
                </a:solidFill>
                <a:highlight>
                  <a:srgbClr val="FFFFFF"/>
                </a:highlight>
              </a:rPr>
              <a:t>❤ </a:t>
            </a:r>
            <a:r>
              <a:rPr b="1" lang="en">
                <a:solidFill>
                  <a:srgbClr val="38761D"/>
                </a:solidFill>
                <a:latin typeface="Trebuchet MS"/>
                <a:ea typeface="Trebuchet MS"/>
                <a:cs typeface="Trebuchet MS"/>
                <a:sym typeface="Trebuchet MS"/>
              </a:rPr>
              <a:t>steam trains</a:t>
            </a:r>
          </a:p>
          <a:p>
            <a:pPr indent="-228600" lvl="0" marL="457200" rtl="0">
              <a:spcBef>
                <a:spcPts val="0"/>
              </a:spcBef>
              <a:buChar char="●"/>
            </a:pPr>
            <a:r>
              <a:rPr lang="en">
                <a:latin typeface="Trebuchet MS"/>
                <a:ea typeface="Trebuchet MS"/>
                <a:cs typeface="Trebuchet MS"/>
                <a:sym typeface="Trebuchet MS"/>
              </a:rPr>
              <a:t>Helped migrate to ASpace and felt like </a:t>
            </a:r>
            <a:r>
              <a:rPr b="1" lang="en">
                <a:solidFill>
                  <a:srgbClr val="351C75"/>
                </a:solidFill>
                <a:latin typeface="Trebuchet MS"/>
                <a:ea typeface="Trebuchet MS"/>
                <a:cs typeface="Trebuchet MS"/>
                <a:sym typeface="Trebuchet MS"/>
              </a:rPr>
              <a:t>a </a:t>
            </a:r>
            <a:r>
              <a:rPr b="1" lang="en">
                <a:solidFill>
                  <a:srgbClr val="351C75"/>
                </a:solidFill>
                <a:latin typeface="Trebuchet MS"/>
                <a:ea typeface="Trebuchet MS"/>
                <a:cs typeface="Trebuchet MS"/>
                <a:sym typeface="Trebuchet MS"/>
              </a:rPr>
              <a:t>fish climbing a tree</a:t>
            </a:r>
          </a:p>
          <a:p>
            <a:pPr indent="-228600" lvl="0" marL="457200" rtl="0">
              <a:spcBef>
                <a:spcPts val="0"/>
              </a:spcBef>
              <a:buChar char="●"/>
            </a:pPr>
            <a:r>
              <a:rPr lang="en">
                <a:solidFill>
                  <a:schemeClr val="dk2"/>
                </a:solidFill>
                <a:latin typeface="Trebuchet MS"/>
                <a:ea typeface="Trebuchet MS"/>
                <a:cs typeface="Trebuchet MS"/>
                <a:sym typeface="Trebuchet MS"/>
              </a:rPr>
              <a:t>Enjoys</a:t>
            </a:r>
            <a:r>
              <a:rPr b="1" lang="en">
                <a:solidFill>
                  <a:schemeClr val="dk2"/>
                </a:solidFill>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geocaching, hiking, and planning ambitious camping trips</a:t>
            </a:r>
          </a:p>
          <a:p>
            <a:pPr indent="-228600" lvl="0" marL="457200" rtl="0">
              <a:spcBef>
                <a:spcPts val="0"/>
              </a:spcBef>
              <a:buFont typeface="Trebuchet MS"/>
              <a:buChar char="●"/>
            </a:pPr>
            <a:r>
              <a:rPr lang="en">
                <a:latin typeface="Trebuchet MS"/>
                <a:ea typeface="Trebuchet MS"/>
                <a:cs typeface="Trebuchet MS"/>
                <a:sym typeface="Trebuchet MS"/>
              </a:rPr>
              <a:t>Knows </a:t>
            </a:r>
            <a:r>
              <a:rPr b="1" lang="en">
                <a:solidFill>
                  <a:schemeClr val="accent4"/>
                </a:solidFill>
                <a:latin typeface="Trebuchet MS"/>
                <a:ea typeface="Trebuchet MS"/>
                <a:cs typeface="Trebuchet MS"/>
                <a:sym typeface="Trebuchet MS"/>
              </a:rPr>
              <a:t>data modeling</a:t>
            </a:r>
            <a:r>
              <a:rPr lang="en">
                <a:latin typeface="Trebuchet MS"/>
                <a:ea typeface="Trebuchet MS"/>
                <a:cs typeface="Trebuchet MS"/>
                <a:sym typeface="Trebuchet MS"/>
              </a:rPr>
              <a:t> and </a:t>
            </a:r>
            <a:r>
              <a:rPr b="1" lang="en">
                <a:solidFill>
                  <a:schemeClr val="accent4"/>
                </a:solidFill>
                <a:latin typeface="Trebuchet MS"/>
                <a:ea typeface="Trebuchet MS"/>
                <a:cs typeface="Trebuchet MS"/>
                <a:sym typeface="Trebuchet MS"/>
              </a:rPr>
              <a:t>systematic analysis</a:t>
            </a:r>
            <a:r>
              <a:rPr lang="en">
                <a:latin typeface="Trebuchet MS"/>
                <a:ea typeface="Trebuchet MS"/>
                <a:cs typeface="Trebuchet MS"/>
                <a:sym typeface="Trebuchet MS"/>
              </a:rPr>
              <a:t> of the </a:t>
            </a:r>
            <a:r>
              <a:rPr i="1" lang="en">
                <a:latin typeface="Trebuchet MS"/>
                <a:ea typeface="Trebuchet MS"/>
                <a:cs typeface="Trebuchet MS"/>
                <a:sym typeface="Trebuchet MS"/>
              </a:rPr>
              <a:t>really hard</a:t>
            </a:r>
            <a:r>
              <a:rPr lang="en">
                <a:latin typeface="Trebuchet MS"/>
                <a:ea typeface="Trebuchet MS"/>
                <a:cs typeface="Trebuchet MS"/>
                <a:sym typeface="Trebuchet MS"/>
              </a:rPr>
              <a:t> problems</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b="1" lang="en">
                <a:solidFill>
                  <a:srgbClr val="660000"/>
                </a:solidFill>
                <a:latin typeface="Trebuchet MS"/>
                <a:ea typeface="Trebuchet MS"/>
                <a:cs typeface="Trebuchet MS"/>
                <a:sym typeface="Trebuchet MS"/>
              </a:rPr>
              <a:t>CATS YAY!</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x="0" y="0"/>
          <a:ext cx="0" cy="0"/>
          <a:chOff x="0" y="0"/>
          <a:chExt cx="0" cy="0"/>
        </a:xfrm>
      </p:grpSpPr>
      <p:sp>
        <p:nvSpPr>
          <p:cNvPr id="588" name="Shape 58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latin typeface="Georgia"/>
                <a:ea typeface="Georgia"/>
                <a:cs typeface="Georgia"/>
                <a:sym typeface="Georgia"/>
              </a:rPr>
              <a:t>Lunch!</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92" name="Shape 592"/>
        <p:cNvGrpSpPr/>
        <p:nvPr/>
      </p:nvGrpSpPr>
      <p:grpSpPr>
        <a:xfrm>
          <a:off x="0" y="0"/>
          <a:ext cx="0" cy="0"/>
          <a:chOff x="0" y="0"/>
          <a:chExt cx="0" cy="0"/>
        </a:xfrm>
      </p:grpSpPr>
      <p:sp>
        <p:nvSpPr>
          <p:cNvPr id="593" name="Shape 593"/>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594" name="Shape 594"/>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595" name="Shape 595"/>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Scripting set-up</a:t>
            </a:r>
          </a:p>
        </p:txBody>
      </p:sp>
      <p:sp>
        <p:nvSpPr>
          <p:cNvPr id="596" name="Shape 596"/>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a:t>
            </a:r>
            <a:r>
              <a:rPr lang="en">
                <a:solidFill>
                  <a:schemeClr val="dk2"/>
                </a:solidFill>
                <a:latin typeface="Trebuchet MS"/>
                <a:ea typeface="Trebuchet MS"/>
                <a:cs typeface="Trebuchet MS"/>
                <a:sym typeface="Trebuchet MS"/>
              </a:rPr>
              <a:t>, leave a space, then [ctrl-click &gt; paste], and hit enter</a:t>
            </a:r>
          </a:p>
        </p:txBody>
      </p:sp>
      <p:sp>
        <p:nvSpPr>
          <p:cNvPr id="602" name="Shape 602"/>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a:t>
            </a:r>
            <a:r>
              <a:rPr lang="en">
                <a:latin typeface="Trebuchet MS"/>
                <a:ea typeface="Trebuchet MS"/>
                <a:cs typeface="Trebuchet MS"/>
                <a:sym typeface="Trebuchet MS"/>
              </a:rPr>
              <a:t>, leave a space, </a:t>
            </a:r>
            <a:r>
              <a:rPr lang="en">
                <a:solidFill>
                  <a:schemeClr val="dk2"/>
                </a:solidFill>
                <a:latin typeface="Trebuchet MS"/>
                <a:ea typeface="Trebuchet MS"/>
                <a:cs typeface="Trebuchet MS"/>
                <a:sym typeface="Trebuchet MS"/>
              </a:rPr>
              <a:t>then [right-click &gt; paste], and hit enter</a:t>
            </a:r>
          </a:p>
        </p:txBody>
      </p:sp>
      <p:sp>
        <p:nvSpPr>
          <p:cNvPr id="603" name="Shape 6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Scripting set-up</a:t>
            </a:r>
          </a:p>
        </p:txBody>
      </p:sp>
      <p:cxnSp>
        <p:nvCxnSpPr>
          <p:cNvPr id="604" name="Shape 604"/>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605" name="Shape 6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06" name="Shape 6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607" name="Shape 607"/>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608" name="Shape 608"/>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rtl="0">
              <a:spcBef>
                <a:spcPts val="0"/>
              </a:spcBef>
              <a:buNone/>
            </a:pPr>
            <a:r>
              <a:t/>
            </a:r>
            <a:endParaRPr sz="800">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 name="Shape 612"/>
        <p:cNvGrpSpPr/>
        <p:nvPr/>
      </p:nvGrpSpPr>
      <p:grpSpPr>
        <a:xfrm>
          <a:off x="0" y="0"/>
          <a:ext cx="0" cy="0"/>
          <a:chOff x="0" y="0"/>
          <a:chExt cx="0" cy="0"/>
        </a:xfrm>
      </p:grpSpPr>
      <p:sp>
        <p:nvSpPr>
          <p:cNvPr id="613" name="Shape 613"/>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Does your Desktop now have a folder called MARAC_API_Workshop on it?</a:t>
            </a:r>
          </a:p>
        </p:txBody>
      </p:sp>
      <p:sp>
        <p:nvSpPr>
          <p:cNvPr id="614" name="Shape 614"/>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Does C:\cygwin64\home\[username] have a folder named MARAC_API_Workshop? </a:t>
            </a:r>
          </a:p>
        </p:txBody>
      </p:sp>
      <p:sp>
        <p:nvSpPr>
          <p:cNvPr id="615" name="Shape 615"/>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Scripting set-up</a:t>
            </a:r>
          </a:p>
        </p:txBody>
      </p:sp>
      <p:cxnSp>
        <p:nvCxnSpPr>
          <p:cNvPr id="616" name="Shape 616"/>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617" name="Shape 617"/>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18" name="Shape 618"/>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622" name="Shape 622"/>
        <p:cNvGrpSpPr/>
        <p:nvPr/>
      </p:nvGrpSpPr>
      <p:grpSpPr>
        <a:xfrm>
          <a:off x="0" y="0"/>
          <a:ext cx="0" cy="0"/>
          <a:chOff x="0" y="0"/>
          <a:chExt cx="0" cy="0"/>
        </a:xfrm>
      </p:grpSpPr>
      <p:sp>
        <p:nvSpPr>
          <p:cNvPr id="623" name="Shape 62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Load, GET, and compare - VIAF</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629" name="Shape 629"/>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630" name="Shape 630"/>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631" name="Shape 631"/>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632" name="Shape 632"/>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3" name="Shape 633"/>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4" name="Shape 634"/>
          <p:cNvSpPr/>
          <p:nvPr/>
        </p:nvSpPr>
        <p:spPr>
          <a:xfrm>
            <a:off x="42329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5" name="Shape 635"/>
          <p:cNvSpPr txBox="1"/>
          <p:nvPr/>
        </p:nvSpPr>
        <p:spPr>
          <a:xfrm>
            <a:off x="42623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9" name="Shape 639"/>
        <p:cNvGrpSpPr/>
        <p:nvPr/>
      </p:nvGrpSpPr>
      <p:grpSpPr>
        <a:xfrm>
          <a:off x="0" y="0"/>
          <a:ext cx="0" cy="0"/>
          <a:chOff x="0" y="0"/>
          <a:chExt cx="0" cy="0"/>
        </a:xfrm>
      </p:grpSpPr>
      <p:sp>
        <p:nvSpPr>
          <p:cNvPr id="640" name="Shape 640"/>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
        <p:nvSpPr>
          <p:cNvPr id="641" name="Shape 641"/>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Clr>
                <a:schemeClr val="dk2"/>
              </a:buClr>
              <a:buSzPct val="61111"/>
              <a:buFont typeface="Arial"/>
              <a:buNone/>
            </a:pPr>
            <a:r>
              <a:rPr lang="en" sz="1800">
                <a:solidFill>
                  <a:schemeClr val="dk2"/>
                </a:solidFill>
                <a:latin typeface="Trebuchet MS"/>
                <a:ea typeface="Trebuchet MS"/>
                <a:cs typeface="Trebuchet MS"/>
                <a:sym typeface="Trebuchet MS"/>
              </a:rPr>
              <a:t>Scenario: You have an existing spreadsheet containing a number of organizational names that are either subjects or creators of some of your collections.  Now, you want to take this manually-made spreadsheet and actually do some authority control work!</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 name="Shape 645"/>
        <p:cNvGrpSpPr/>
        <p:nvPr/>
      </p:nvGrpSpPr>
      <p:grpSpPr>
        <a:xfrm>
          <a:off x="0" y="0"/>
          <a:ext cx="0" cy="0"/>
          <a:chOff x="0" y="0"/>
          <a:chExt cx="0" cy="0"/>
        </a:xfrm>
      </p:grpSpPr>
      <p:sp>
        <p:nvSpPr>
          <p:cNvPr id="646" name="Shape 646"/>
          <p:cNvSpPr txBox="1"/>
          <p:nvPr/>
        </p:nvSpPr>
        <p:spPr>
          <a:xfrm>
            <a:off x="633375" y="954250"/>
            <a:ext cx="7997100" cy="35706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Open Excel/Numbers (or your preferred spreadsheet program)</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“name” (lower-case) in the first column, first row</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You can inspect the file “organizations.csv” in GitHub if you want to see a sample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several corporate names of your choosing (universities, businesses, etc.) in the subsequent rows of column A</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Save the file as a .csv with the title “organizations.csv” in the MARAC_API_Workshop directory</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Warning: You will be asked to overwrite an existing file named “organizations.csv” since we’ve saved a sample there as a just-in-case. Please overwrite this file.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Terminal/Cygwin type </a:t>
            </a:r>
            <a:r>
              <a:rPr lang="en">
                <a:highlight>
                  <a:srgbClr val="D0E0E3"/>
                </a:highlight>
                <a:latin typeface="Consolas"/>
                <a:ea typeface="Consolas"/>
                <a:cs typeface="Consolas"/>
                <a:sym typeface="Consolas"/>
              </a:rPr>
              <a:t>python viafReconciliationCorporate.py</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47" name="Shape 647"/>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sp>
        <p:nvSpPr>
          <p:cNvPr id="652" name="Shape 652"/>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Uh oh...</a:t>
            </a:r>
          </a:p>
        </p:txBody>
      </p:sp>
      <p:sp>
        <p:nvSpPr>
          <p:cNvPr id="653" name="Shape 65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57" name="Shape 657"/>
        <p:cNvGrpSpPr/>
        <p:nvPr/>
      </p:nvGrpSpPr>
      <p:grpSpPr>
        <a:xfrm>
          <a:off x="0" y="0"/>
          <a:ext cx="0" cy="0"/>
          <a:chOff x="0" y="0"/>
          <a:chExt cx="0" cy="0"/>
        </a:xfrm>
      </p:grpSpPr>
      <p:sp>
        <p:nvSpPr>
          <p:cNvPr id="658" name="Shape 658"/>
          <p:cNvSpPr txBox="1"/>
          <p:nvPr/>
        </p:nvSpPr>
        <p:spPr>
          <a:xfrm>
            <a:off x="303325" y="1500450"/>
            <a:ext cx="60669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Downloading </a:t>
            </a:r>
            <a:r>
              <a:rPr lang="en">
                <a:latin typeface="Trebuchet MS"/>
                <a:ea typeface="Trebuchet MS"/>
                <a:cs typeface="Trebuchet MS"/>
                <a:sym typeface="Trebuchet MS"/>
              </a:rPr>
              <a:t>the fuzzy wuzzy python package:</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Google “fuzzy wuzzy github” and it should be the first result</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Click the </a:t>
            </a:r>
            <a:r>
              <a:rPr lang="en">
                <a:solidFill>
                  <a:srgbClr val="6AA84F"/>
                </a:solidFill>
                <a:latin typeface="Trebuchet MS"/>
                <a:ea typeface="Trebuchet MS"/>
                <a:cs typeface="Trebuchet MS"/>
                <a:sym typeface="Trebuchet MS"/>
              </a:rPr>
              <a:t>green</a:t>
            </a:r>
            <a:r>
              <a:rPr lang="en">
                <a:latin typeface="Trebuchet MS"/>
                <a:ea typeface="Trebuchet MS"/>
                <a:cs typeface="Trebuchet MS"/>
                <a:sym typeface="Trebuchet MS"/>
              </a:rPr>
              <a:t> “Clone or Download” button, and copy the path to the clipboard</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Confirm that terminal/cygwin is still in the MARAC_API_Workshop folder</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git clone {paste path}</a:t>
            </a:r>
            <a:r>
              <a:rPr lang="en">
                <a:latin typeface="Trebuchet MS"/>
                <a:ea typeface="Trebuchet MS"/>
                <a:cs typeface="Trebuchet MS"/>
                <a:sym typeface="Trebuchet MS"/>
              </a:rPr>
              <a:t>, which should look like</a:t>
            </a:r>
          </a:p>
          <a:p>
            <a:pPr indent="0" lvl="0" marL="914400" rtl="0">
              <a:lnSpc>
                <a:spcPct val="150000"/>
              </a:lnSpc>
              <a:spcBef>
                <a:spcPts val="0"/>
              </a:spcBef>
              <a:buNone/>
            </a:pPr>
            <a:r>
              <a:rPr lang="en">
                <a:highlight>
                  <a:srgbClr val="D0E0E3"/>
                </a:highlight>
                <a:latin typeface="Consolas"/>
                <a:ea typeface="Consolas"/>
                <a:cs typeface="Consolas"/>
                <a:sym typeface="Consolas"/>
              </a:rPr>
              <a:t>git clone </a:t>
            </a:r>
            <a:r>
              <a:rPr lang="en">
                <a:highlight>
                  <a:srgbClr val="D0E0E3"/>
                </a:highlight>
                <a:latin typeface="Consolas"/>
                <a:ea typeface="Consolas"/>
                <a:cs typeface="Consolas"/>
                <a:sym typeface="Consolas"/>
                <a:hlinkClick r:id="rId3"/>
              </a:rPr>
              <a:t>https://github.com/seatgeek/fuzzywuzzy.git</a:t>
            </a:r>
          </a:p>
        </p:txBody>
      </p:sp>
      <p:sp>
        <p:nvSpPr>
          <p:cNvPr id="659" name="Shape 659"/>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60" name="Shape 660"/>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Installing extra packages</a:t>
            </a:r>
          </a:p>
        </p:txBody>
      </p:sp>
      <p:pic>
        <p:nvPicPr>
          <p:cNvPr id="661" name="Shape 661"/>
          <p:cNvPicPr preferRelativeResize="0"/>
          <p:nvPr/>
        </p:nvPicPr>
        <p:blipFill>
          <a:blip r:embed="rId4">
            <a:alphaModFix/>
          </a:blip>
          <a:stretch>
            <a:fillRect/>
          </a:stretch>
        </p:blipFill>
        <p:spPr>
          <a:xfrm>
            <a:off x="6370249" y="1693274"/>
            <a:ext cx="2353374" cy="1163849"/>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does API stand for?</a:t>
            </a:r>
          </a:p>
        </p:txBody>
      </p:sp>
      <p:sp>
        <p:nvSpPr>
          <p:cNvPr id="129" name="Shape 129"/>
          <p:cNvSpPr txBox="1"/>
          <p:nvPr/>
        </p:nvSpPr>
        <p:spPr>
          <a:xfrm>
            <a:off x="370725" y="1297450"/>
            <a:ext cx="8248200" cy="3257100"/>
          </a:xfrm>
          <a:prstGeom prst="rect">
            <a:avLst/>
          </a:prstGeom>
          <a:noFill/>
          <a:ln>
            <a:noFill/>
          </a:ln>
        </p:spPr>
        <p:txBody>
          <a:bodyPr anchorCtr="0" anchor="t" bIns="91425" lIns="91425" rIns="91425" tIns="91425">
            <a:noAutofit/>
          </a:bodyPr>
          <a:lstStyle/>
          <a:p>
            <a:pPr lvl="0">
              <a:spcBef>
                <a:spcPts val="0"/>
              </a:spcBef>
              <a:buNone/>
            </a:pPr>
            <a:r>
              <a:rPr b="1" lang="en" sz="3000">
                <a:latin typeface="Trebuchet MS"/>
                <a:ea typeface="Trebuchet MS"/>
                <a:cs typeface="Trebuchet MS"/>
                <a:sym typeface="Trebuchet MS"/>
              </a:rPr>
              <a:t>A</a:t>
            </a:r>
            <a:r>
              <a:rPr lang="en" sz="1800">
                <a:latin typeface="Trebuchet MS"/>
                <a:ea typeface="Trebuchet MS"/>
                <a:cs typeface="Trebuchet MS"/>
                <a:sym typeface="Trebuchet MS"/>
              </a:rPr>
              <a:t>pplication</a:t>
            </a:r>
          </a:p>
          <a:p>
            <a:pPr lvl="0">
              <a:spcBef>
                <a:spcPts val="0"/>
              </a:spcBef>
              <a:buNone/>
            </a:pPr>
            <a:r>
              <a:rPr lang="en" sz="1800">
                <a:latin typeface="Trebuchet MS"/>
                <a:ea typeface="Trebuchet MS"/>
                <a:cs typeface="Trebuchet MS"/>
                <a:sym typeface="Trebuchet MS"/>
              </a:rPr>
              <a:t>	As in a computer application, like Word or Chrome</a:t>
            </a:r>
          </a:p>
          <a:p>
            <a:pPr lvl="0">
              <a:spcBef>
                <a:spcPts val="0"/>
              </a:spcBef>
              <a:buNone/>
            </a:pPr>
            <a:r>
              <a:rPr b="1" lang="en" sz="3000">
                <a:latin typeface="Trebuchet MS"/>
                <a:ea typeface="Trebuchet MS"/>
                <a:cs typeface="Trebuchet MS"/>
                <a:sym typeface="Trebuchet MS"/>
              </a:rPr>
              <a:t>P</a:t>
            </a:r>
            <a:r>
              <a:rPr lang="en" sz="1800">
                <a:latin typeface="Trebuchet MS"/>
                <a:ea typeface="Trebuchet MS"/>
                <a:cs typeface="Trebuchet MS"/>
                <a:sym typeface="Trebuchet MS"/>
              </a:rPr>
              <a:t>rogramming</a:t>
            </a:r>
          </a:p>
          <a:p>
            <a:pPr indent="0" lvl="0" marL="457200">
              <a:spcBef>
                <a:spcPts val="0"/>
              </a:spcBef>
              <a:buNone/>
            </a:pPr>
            <a:r>
              <a:rPr lang="en" sz="1800">
                <a:latin typeface="Trebuchet MS"/>
                <a:ea typeface="Trebuchet MS"/>
                <a:cs typeface="Trebuchet MS"/>
                <a:sym typeface="Trebuchet MS"/>
              </a:rPr>
              <a:t>As in computer “programming,” or taking steps to make a computer do something you want it to do</a:t>
            </a:r>
          </a:p>
          <a:p>
            <a:pPr lvl="0">
              <a:spcBef>
                <a:spcPts val="0"/>
              </a:spcBef>
              <a:buNone/>
            </a:pPr>
            <a:r>
              <a:rPr b="1" lang="en" sz="3000">
                <a:latin typeface="Trebuchet MS"/>
                <a:ea typeface="Trebuchet MS"/>
                <a:cs typeface="Trebuchet MS"/>
                <a:sym typeface="Trebuchet MS"/>
              </a:rPr>
              <a:t>I</a:t>
            </a:r>
            <a:r>
              <a:rPr lang="en" sz="1800">
                <a:latin typeface="Trebuchet MS"/>
                <a:ea typeface="Trebuchet MS"/>
                <a:cs typeface="Trebuchet MS"/>
                <a:sym typeface="Trebuchet MS"/>
              </a:rPr>
              <a:t>nterface</a:t>
            </a:r>
          </a:p>
          <a:p>
            <a:pPr lvl="0">
              <a:spcBef>
                <a:spcPts val="0"/>
              </a:spcBef>
              <a:buNone/>
            </a:pPr>
            <a:r>
              <a:rPr lang="en" sz="1800">
                <a:latin typeface="Trebuchet MS"/>
                <a:ea typeface="Trebuchet MS"/>
                <a:cs typeface="Trebuchet MS"/>
                <a:sym typeface="Trebuchet MS"/>
              </a:rPr>
              <a:t>	As in the the place where two systems meet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65" name="Shape 665"/>
        <p:cNvGrpSpPr/>
        <p:nvPr/>
      </p:nvGrpSpPr>
      <p:grpSpPr>
        <a:xfrm>
          <a:off x="0" y="0"/>
          <a:ext cx="0" cy="0"/>
          <a:chOff x="0" y="0"/>
          <a:chExt cx="0" cy="0"/>
        </a:xfrm>
      </p:grpSpPr>
      <p:sp>
        <p:nvSpPr>
          <p:cNvPr id="666" name="Shape 666"/>
          <p:cNvSpPr txBox="1"/>
          <p:nvPr/>
        </p:nvSpPr>
        <p:spPr>
          <a:xfrm>
            <a:off x="303325" y="1500450"/>
            <a:ext cx="85206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Installing</a:t>
            </a:r>
            <a:r>
              <a:rPr lang="en">
                <a:latin typeface="Trebuchet MS"/>
                <a:ea typeface="Trebuchet MS"/>
                <a:cs typeface="Trebuchet MS"/>
                <a:sym typeface="Trebuchet MS"/>
              </a:rPr>
              <a:t> the fuzzy wuzzy python package:</a:t>
            </a:r>
          </a:p>
          <a:p>
            <a:pPr indent="0" lvl="0" mar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fuzzywuzzy</a:t>
            </a:r>
            <a:r>
              <a:rPr lang="en">
                <a:latin typeface="Trebuchet MS"/>
                <a:ea typeface="Trebuchet MS"/>
                <a:cs typeface="Trebuchet MS"/>
                <a:sym typeface="Trebuchet MS"/>
              </a:rPr>
              <a:t> to enter the newly created fuzzywuzzy directory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see what’s in the directory and note the script “setup.py”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To execute that setup script, type </a:t>
            </a:r>
            <a:r>
              <a:rPr lang="en">
                <a:highlight>
                  <a:srgbClr val="D0E0E3"/>
                </a:highlight>
                <a:latin typeface="Consolas"/>
                <a:ea typeface="Consolas"/>
                <a:cs typeface="Consolas"/>
                <a:sym typeface="Consolas"/>
              </a:rPr>
              <a:t>python setup.py install</a:t>
            </a:r>
            <a:r>
              <a:rPr lang="en">
                <a:latin typeface="Trebuchet MS"/>
                <a:ea typeface="Trebuchet MS"/>
                <a:cs typeface="Trebuchet MS"/>
                <a:sym typeface="Trebuchet MS"/>
              </a:rPr>
              <a:t> </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The package is </a:t>
            </a:r>
            <a:r>
              <a:rPr b="1" lang="en">
                <a:latin typeface="Trebuchet MS"/>
                <a:ea typeface="Trebuchet MS"/>
                <a:cs typeface="Trebuchet MS"/>
                <a:sym typeface="Trebuchet MS"/>
              </a:rPr>
              <a:t>installed</a:t>
            </a:r>
            <a:r>
              <a:rPr lang="en">
                <a:latin typeface="Trebuchet MS"/>
                <a:ea typeface="Trebuchet MS"/>
                <a:cs typeface="Trebuchet MS"/>
                <a:sym typeface="Trebuchet MS"/>
              </a:rPr>
              <a:t>!</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latin typeface="Consolas"/>
                <a:ea typeface="Consolas"/>
                <a:cs typeface="Consolas"/>
                <a:sym typeface="Consolas"/>
              </a:rPr>
              <a:t> </a:t>
            </a:r>
            <a:r>
              <a:rPr lang="en">
                <a:latin typeface="Trebuchet MS"/>
                <a:ea typeface="Trebuchet MS"/>
                <a:cs typeface="Trebuchet MS"/>
                <a:sym typeface="Trebuchet MS"/>
              </a:rPr>
              <a:t>to</a:t>
            </a:r>
            <a:r>
              <a:rPr lang="en">
                <a:latin typeface="Trebuchet MS"/>
                <a:ea typeface="Trebuchet MS"/>
                <a:cs typeface="Trebuchet MS"/>
                <a:sym typeface="Trebuchet MS"/>
              </a:rPr>
              <a:t> return you to the MARAC_API_Workshop directory</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Try the script again! </a:t>
            </a:r>
            <a:r>
              <a:rPr lang="en">
                <a:highlight>
                  <a:srgbClr val="D0E0E3"/>
                </a:highlight>
                <a:latin typeface="Consolas"/>
                <a:ea typeface="Consolas"/>
                <a:cs typeface="Consolas"/>
                <a:sym typeface="Consolas"/>
              </a:rPr>
              <a:t>python </a:t>
            </a:r>
            <a:r>
              <a:rPr lang="en">
                <a:solidFill>
                  <a:srgbClr val="222222"/>
                </a:solidFill>
                <a:highlight>
                  <a:srgbClr val="D0E0E3"/>
                </a:highlight>
                <a:latin typeface="Consolas"/>
                <a:ea typeface="Consolas"/>
                <a:cs typeface="Consolas"/>
                <a:sym typeface="Consolas"/>
              </a:rPr>
              <a:t>viafReconciliationCorporate.py</a:t>
            </a:r>
          </a:p>
        </p:txBody>
      </p:sp>
      <p:sp>
        <p:nvSpPr>
          <p:cNvPr id="667" name="Shape 667"/>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68" name="Shape 668"/>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None/>
            </a:pPr>
            <a:r>
              <a:rPr lang="en" sz="1800">
                <a:solidFill>
                  <a:schemeClr val="dk2"/>
                </a:solidFill>
                <a:latin typeface="Trebuchet MS"/>
                <a:ea typeface="Trebuchet MS"/>
                <a:cs typeface="Trebuchet MS"/>
                <a:sym typeface="Trebuchet MS"/>
              </a:rPr>
              <a:t>Let’s try this again!</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python viafReconciliationCorporate.py</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Success!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There is a newly created “viafCorporateResults.csv” file in your MARAC_API_Workshop directory</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Mac users:</a:t>
            </a:r>
            <a:r>
              <a:rPr lang="en">
                <a:solidFill>
                  <a:schemeClr val="dk2"/>
                </a:solidFill>
                <a:latin typeface="Trebuchet MS"/>
                <a:ea typeface="Trebuchet MS"/>
                <a:cs typeface="Trebuchet MS"/>
                <a:sym typeface="Trebuchet MS"/>
              </a:rPr>
              <a:t> Desktop</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Windows users:</a:t>
            </a:r>
            <a:r>
              <a:rPr lang="en">
                <a:solidFill>
                  <a:schemeClr val="dk2"/>
                </a:solidFill>
                <a:latin typeface="Trebuchet MS"/>
                <a:ea typeface="Trebuchet MS"/>
                <a:cs typeface="Trebuchet MS"/>
                <a:sym typeface="Trebuchet MS"/>
              </a:rPr>
              <a:t> C:\cygwin64\home\[username]\MARAC_API_Workshop</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Let’s open and inspect it!</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74" name="Shape 67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678" name="Shape 678"/>
        <p:cNvGrpSpPr/>
        <p:nvPr/>
      </p:nvGrpSpPr>
      <p:grpSpPr>
        <a:xfrm>
          <a:off x="0" y="0"/>
          <a:ext cx="0" cy="0"/>
          <a:chOff x="0" y="0"/>
          <a:chExt cx="0" cy="0"/>
        </a:xfrm>
      </p:grpSpPr>
      <p:sp>
        <p:nvSpPr>
          <p:cNvPr id="679" name="Shape 679"/>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683" name="Shape 683"/>
        <p:cNvGrpSpPr/>
        <p:nvPr/>
      </p:nvGrpSpPr>
      <p:grpSpPr>
        <a:xfrm>
          <a:off x="0" y="0"/>
          <a:ext cx="0" cy="0"/>
          <a:chOff x="0" y="0"/>
          <a:chExt cx="0" cy="0"/>
        </a:xfrm>
      </p:grpSpPr>
      <p:sp>
        <p:nvSpPr>
          <p:cNvPr id="684" name="Shape 68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a:t>
            </a:r>
            <a:r>
              <a:rPr lang="en">
                <a:solidFill>
                  <a:srgbClr val="FFFFFF"/>
                </a:solidFill>
              </a:rPr>
              <a:t>Pitstop</a:t>
            </a:r>
            <a:r>
              <a:rPr lang="en">
                <a:solidFill>
                  <a:srgbClr val="FFFFFF"/>
                </a:solidFill>
              </a:rPr>
              <a:t>:</a:t>
            </a:r>
          </a:p>
          <a:p>
            <a:pPr lvl="0">
              <a:spcBef>
                <a:spcPts val="0"/>
              </a:spcBef>
              <a:buNone/>
            </a:pPr>
            <a:r>
              <a:rPr lang="en">
                <a:solidFill>
                  <a:srgbClr val="FFFFFF"/>
                </a:solidFill>
              </a:rPr>
              <a:t>vagrant install and </a:t>
            </a:r>
            <a:r>
              <a:rPr lang="en">
                <a:solidFill>
                  <a:srgbClr val="FFFFFF"/>
                </a:solidFill>
                <a:latin typeface="Consolas"/>
                <a:ea typeface="Consolas"/>
                <a:cs typeface="Consolas"/>
                <a:sym typeface="Consolas"/>
              </a:rPr>
              <a:t>vagrant up</a:t>
            </a:r>
          </a:p>
          <a:p>
            <a:pPr lvl="0">
              <a:spcBef>
                <a:spcPts val="0"/>
              </a:spcBef>
              <a:buNone/>
            </a:pPr>
            <a:r>
              <a:t/>
            </a:r>
            <a:endParaRPr>
              <a:solidFill>
                <a:srgbClr val="FFFFFF"/>
              </a:solidFill>
              <a:latin typeface="Consolas"/>
              <a:ea typeface="Consolas"/>
              <a:cs typeface="Consolas"/>
              <a:sym typeface="Consolas"/>
            </a:endParaRPr>
          </a:p>
          <a:p>
            <a:pPr lvl="0" rtl="0">
              <a:spcBef>
                <a:spcPts val="0"/>
              </a:spcBef>
              <a:buNone/>
            </a:pPr>
            <a:r>
              <a:rPr lang="en" sz="1400">
                <a:solidFill>
                  <a:srgbClr val="FFFFFF"/>
                </a:solidFill>
                <a:latin typeface="Corsiva"/>
                <a:ea typeface="Corsiva"/>
                <a:cs typeface="Corsiva"/>
                <a:sym typeface="Corsiva"/>
              </a:rPr>
              <a:t>(this is super awesome)</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 name="Shape 688"/>
        <p:cNvGrpSpPr/>
        <p:nvPr/>
      </p:nvGrpSpPr>
      <p:grpSpPr>
        <a:xfrm>
          <a:off x="0" y="0"/>
          <a:ext cx="0" cy="0"/>
          <a:chOff x="0" y="0"/>
          <a:chExt cx="0" cy="0"/>
        </a:xfrm>
      </p:grpSpPr>
      <p:cxnSp>
        <p:nvCxnSpPr>
          <p:cNvPr id="689" name="Shape 689"/>
          <p:cNvCxnSpPr/>
          <p:nvPr/>
        </p:nvCxnSpPr>
        <p:spPr>
          <a:xfrm>
            <a:off x="4572000" y="292500"/>
            <a:ext cx="0" cy="4558500"/>
          </a:xfrm>
          <a:prstGeom prst="straightConnector1">
            <a:avLst/>
          </a:prstGeom>
          <a:noFill/>
          <a:ln cap="flat" cmpd="sng" w="9525">
            <a:solidFill>
              <a:schemeClr val="dk2"/>
            </a:solidFill>
            <a:prstDash val="solid"/>
            <a:round/>
            <a:headEnd len="lg" w="lg" type="none"/>
            <a:tailEnd len="lg" w="lg" type="none"/>
          </a:ln>
        </p:spPr>
      </p:cxnSp>
      <p:pic>
        <p:nvPicPr>
          <p:cNvPr id="690" name="Shape 690"/>
          <p:cNvPicPr preferRelativeResize="0"/>
          <p:nvPr/>
        </p:nvPicPr>
        <p:blipFill>
          <a:blip r:embed="rId3">
            <a:alphaModFix/>
          </a:blip>
          <a:stretch>
            <a:fillRect/>
          </a:stretch>
        </p:blipFill>
        <p:spPr>
          <a:xfrm>
            <a:off x="228600" y="1020879"/>
            <a:ext cx="3976999" cy="3817820"/>
          </a:xfrm>
          <a:prstGeom prst="rect">
            <a:avLst/>
          </a:prstGeom>
          <a:noFill/>
          <a:ln>
            <a:noFill/>
          </a:ln>
        </p:spPr>
      </p:pic>
      <p:sp>
        <p:nvSpPr>
          <p:cNvPr id="691" name="Shape 691"/>
          <p:cNvSpPr txBox="1"/>
          <p:nvPr/>
        </p:nvSpPr>
        <p:spPr>
          <a:xfrm>
            <a:off x="480838" y="109150"/>
            <a:ext cx="3695700" cy="4572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92" name="Shape 692"/>
          <p:cNvSpPr txBox="1"/>
          <p:nvPr/>
        </p:nvSpPr>
        <p:spPr>
          <a:xfrm>
            <a:off x="5108120" y="109150"/>
            <a:ext cx="3695699" cy="4572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693" name="Shape 693"/>
          <p:cNvSpPr txBox="1"/>
          <p:nvPr/>
        </p:nvSpPr>
        <p:spPr>
          <a:xfrm>
            <a:off x="4727975" y="587725"/>
            <a:ext cx="4225800" cy="457200"/>
          </a:xfrm>
          <a:prstGeom prst="rect">
            <a:avLst/>
          </a:prstGeom>
          <a:noFill/>
          <a:ln>
            <a:noFill/>
          </a:ln>
        </p:spPr>
        <p:txBody>
          <a:bodyPr anchorCtr="0" anchor="t" bIns="91425" lIns="91425" rIns="91425" tIns="91425">
            <a:noAutofit/>
          </a:bodyPr>
          <a:lstStyle/>
          <a:p>
            <a:pPr lvl="0">
              <a:spcBef>
                <a:spcPts val="0"/>
              </a:spcBef>
              <a:buNone/>
            </a:pPr>
            <a:r>
              <a:rPr lang="en" sz="1200">
                <a:latin typeface="Trebuchet MS"/>
                <a:ea typeface="Trebuchet MS"/>
                <a:cs typeface="Trebuchet MS"/>
                <a:sym typeface="Trebuchet MS"/>
              </a:rPr>
              <a:t>Navigate to your new vagrant folder on the desktop. Open the command prompt in that folder with shift+Right-click:</a:t>
            </a:r>
          </a:p>
        </p:txBody>
      </p:sp>
      <p:sp>
        <p:nvSpPr>
          <p:cNvPr id="694" name="Shape 694"/>
          <p:cNvSpPr txBox="1"/>
          <p:nvPr/>
        </p:nvSpPr>
        <p:spPr>
          <a:xfrm>
            <a:off x="4743025" y="3959975"/>
            <a:ext cx="4225799" cy="497400"/>
          </a:xfrm>
          <a:prstGeom prst="rect">
            <a:avLst/>
          </a:prstGeom>
          <a:noFill/>
          <a:ln>
            <a:noFill/>
          </a:ln>
        </p:spPr>
        <p:txBody>
          <a:bodyPr anchorCtr="0" anchor="t" bIns="91425" lIns="91425" rIns="91425" tIns="91425">
            <a:noAutofit/>
          </a:bodyPr>
          <a:lstStyle/>
          <a:p>
            <a:pPr lvl="0" rtl="0">
              <a:spcBef>
                <a:spcPts val="0"/>
              </a:spcBef>
              <a:buNone/>
            </a:pPr>
            <a:r>
              <a:rPr lang="en" sz="1100">
                <a:latin typeface="Trebuchet MS"/>
                <a:ea typeface="Trebuchet MS"/>
                <a:cs typeface="Trebuchet MS"/>
                <a:sym typeface="Trebuchet MS"/>
              </a:rPr>
              <a:t>Note: The command prompt is not Cgywin, we specifically mean the command prompt on this slide:</a:t>
            </a:r>
          </a:p>
        </p:txBody>
      </p:sp>
      <p:pic>
        <p:nvPicPr>
          <p:cNvPr id="695" name="Shape 695"/>
          <p:cNvPicPr preferRelativeResize="0"/>
          <p:nvPr/>
        </p:nvPicPr>
        <p:blipFill>
          <a:blip r:embed="rId4">
            <a:alphaModFix/>
          </a:blip>
          <a:stretch>
            <a:fillRect/>
          </a:stretch>
        </p:blipFill>
        <p:spPr>
          <a:xfrm>
            <a:off x="5055700" y="4407175"/>
            <a:ext cx="3600449" cy="685800"/>
          </a:xfrm>
          <a:prstGeom prst="rect">
            <a:avLst/>
          </a:prstGeom>
          <a:noFill/>
          <a:ln>
            <a:noFill/>
          </a:ln>
        </p:spPr>
      </p:pic>
      <p:pic>
        <p:nvPicPr>
          <p:cNvPr id="696" name="Shape 696"/>
          <p:cNvPicPr preferRelativeResize="0"/>
          <p:nvPr/>
        </p:nvPicPr>
        <p:blipFill>
          <a:blip r:embed="rId5">
            <a:alphaModFix/>
          </a:blip>
          <a:stretch>
            <a:fillRect/>
          </a:stretch>
        </p:blipFill>
        <p:spPr>
          <a:xfrm>
            <a:off x="4792437" y="1301246"/>
            <a:ext cx="4126975" cy="266302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0" name="Shape 700"/>
        <p:cNvGrpSpPr/>
        <p:nvPr/>
      </p:nvGrpSpPr>
      <p:grpSpPr>
        <a:xfrm>
          <a:off x="0" y="0"/>
          <a:ext cx="0" cy="0"/>
          <a:chOff x="0" y="0"/>
          <a:chExt cx="0" cy="0"/>
        </a:xfrm>
      </p:grpSpPr>
      <p:pic>
        <p:nvPicPr>
          <p:cNvPr id="701" name="Shape 701"/>
          <p:cNvPicPr preferRelativeResize="0"/>
          <p:nvPr/>
        </p:nvPicPr>
        <p:blipFill>
          <a:blip r:embed="rId3">
            <a:alphaModFix/>
          </a:blip>
          <a:stretch>
            <a:fillRect/>
          </a:stretch>
        </p:blipFill>
        <p:spPr>
          <a:xfrm>
            <a:off x="152400" y="2395150"/>
            <a:ext cx="4251024" cy="1396399"/>
          </a:xfrm>
          <a:prstGeom prst="rect">
            <a:avLst/>
          </a:prstGeom>
          <a:noFill/>
          <a:ln>
            <a:noFill/>
          </a:ln>
        </p:spPr>
      </p:pic>
      <p:pic>
        <p:nvPicPr>
          <p:cNvPr id="702" name="Shape 702"/>
          <p:cNvPicPr preferRelativeResize="0"/>
          <p:nvPr/>
        </p:nvPicPr>
        <p:blipFill>
          <a:blip r:embed="rId4">
            <a:alphaModFix/>
          </a:blip>
          <a:stretch>
            <a:fillRect/>
          </a:stretch>
        </p:blipFill>
        <p:spPr>
          <a:xfrm>
            <a:off x="4696861" y="2395150"/>
            <a:ext cx="4691563" cy="1396400"/>
          </a:xfrm>
          <a:prstGeom prst="rect">
            <a:avLst/>
          </a:prstGeom>
          <a:noFill/>
          <a:ln>
            <a:noFill/>
          </a:ln>
        </p:spPr>
      </p:pic>
      <p:sp>
        <p:nvSpPr>
          <p:cNvPr id="703" name="Shape 7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704" name="Shape 704"/>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05" name="Shape 7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06" name="Shape 7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07" name="Shape 707"/>
          <p:cNvSpPr txBox="1"/>
          <p:nvPr/>
        </p:nvSpPr>
        <p:spPr>
          <a:xfrm>
            <a:off x="3356250" y="1683725"/>
            <a:ext cx="2431500" cy="377700"/>
          </a:xfrm>
          <a:prstGeom prst="rect">
            <a:avLst/>
          </a:prstGeom>
          <a:noFill/>
          <a:ln>
            <a:noFill/>
          </a:ln>
        </p:spPr>
        <p:txBody>
          <a:bodyPr anchorCtr="0" anchor="t" bIns="91425" lIns="91425" rIns="91425" tIns="91425">
            <a:noAutofit/>
          </a:bodyPr>
          <a:lstStyle/>
          <a:p>
            <a:pPr lvl="0" algn="ctr">
              <a:spcBef>
                <a:spcPts val="0"/>
              </a:spcBef>
              <a:buNone/>
            </a:pPr>
            <a:r>
              <a:rPr lang="en" sz="1800">
                <a:highlight>
                  <a:srgbClr val="C9DAF8"/>
                </a:highlight>
                <a:latin typeface="Consolas"/>
                <a:ea typeface="Consolas"/>
                <a:cs typeface="Consolas"/>
                <a:sym typeface="Consolas"/>
              </a:rPr>
              <a:t>vagrant --version</a:t>
            </a:r>
          </a:p>
        </p:txBody>
      </p:sp>
      <p:sp>
        <p:nvSpPr>
          <p:cNvPr id="708" name="Shape 708"/>
          <p:cNvSpPr txBox="1"/>
          <p:nvPr/>
        </p:nvSpPr>
        <p:spPr>
          <a:xfrm>
            <a:off x="152400" y="4228175"/>
            <a:ext cx="8671500" cy="7023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If you see any number that doesn’t start with “1.9” or if you get an error altogether please use your post-its, or shout out!</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2" name="Shape 712"/>
        <p:cNvGrpSpPr/>
        <p:nvPr/>
      </p:nvGrpSpPr>
      <p:grpSpPr>
        <a:xfrm>
          <a:off x="0" y="0"/>
          <a:ext cx="0" cy="0"/>
          <a:chOff x="0" y="0"/>
          <a:chExt cx="0" cy="0"/>
        </a:xfrm>
      </p:grpSpPr>
      <p:sp>
        <p:nvSpPr>
          <p:cNvPr id="713" name="Shape 713"/>
          <p:cNvSpPr txBox="1"/>
          <p:nvPr/>
        </p:nvSpPr>
        <p:spPr>
          <a:xfrm>
            <a:off x="652950" y="691425"/>
            <a:ext cx="7838100" cy="702000"/>
          </a:xfrm>
          <a:prstGeom prst="rect">
            <a:avLst/>
          </a:prstGeom>
          <a:noFill/>
          <a:ln cap="flat" cmpd="sng" w="9525">
            <a:solidFill>
              <a:schemeClr val="lt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latin typeface="Trebuchet MS"/>
                <a:ea typeface="Trebuchet MS"/>
                <a:cs typeface="Trebuchet MS"/>
                <a:sym typeface="Trebuchet MS"/>
              </a:rPr>
              <a:t>Type </a:t>
            </a:r>
            <a:r>
              <a:rPr b="1" lang="en" sz="1800">
                <a:highlight>
                  <a:srgbClr val="D0E0E3"/>
                </a:highlight>
                <a:latin typeface="Consolas"/>
                <a:ea typeface="Consolas"/>
                <a:cs typeface="Consolas"/>
                <a:sym typeface="Consolas"/>
              </a:rPr>
              <a:t>vagrant box add --name aspace</a:t>
            </a:r>
            <a:r>
              <a:rPr lang="en" sz="1800">
                <a:latin typeface="Trebuchet MS"/>
                <a:ea typeface="Trebuchet MS"/>
                <a:cs typeface="Trebuchet MS"/>
                <a:sym typeface="Trebuchet MS"/>
              </a:rPr>
              <a:t> and leave a space, then drag:</a:t>
            </a:r>
          </a:p>
          <a:p>
            <a:pPr lvl="0" rtl="0" algn="ctr">
              <a:spcBef>
                <a:spcPts val="0"/>
              </a:spcBef>
              <a:buNone/>
            </a:pPr>
            <a:r>
              <a:rPr lang="en" sz="1800">
                <a:latin typeface="Trebuchet MS"/>
                <a:ea typeface="Trebuchet MS"/>
                <a:cs typeface="Trebuchet MS"/>
                <a:sym typeface="Trebuchet MS"/>
              </a:rPr>
              <a:t>(see next slide to confirm before hitting enter)</a:t>
            </a:r>
          </a:p>
        </p:txBody>
      </p:sp>
      <p:pic>
        <p:nvPicPr>
          <p:cNvPr id="714" name="Shape 714"/>
          <p:cNvPicPr preferRelativeResize="0"/>
          <p:nvPr/>
        </p:nvPicPr>
        <p:blipFill>
          <a:blip r:embed="rId3">
            <a:alphaModFix/>
          </a:blip>
          <a:stretch>
            <a:fillRect/>
          </a:stretch>
        </p:blipFill>
        <p:spPr>
          <a:xfrm>
            <a:off x="1350387" y="1503925"/>
            <a:ext cx="6443213" cy="3461474"/>
          </a:xfrm>
          <a:prstGeom prst="rect">
            <a:avLst/>
          </a:prstGeom>
          <a:noFill/>
          <a:ln>
            <a:noFill/>
          </a:ln>
        </p:spPr>
      </p:pic>
      <p:sp>
        <p:nvSpPr>
          <p:cNvPr id="715" name="Shape 715"/>
          <p:cNvSpPr txBox="1"/>
          <p:nvPr/>
        </p:nvSpPr>
        <p:spPr>
          <a:xfrm>
            <a:off x="652949" y="109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9" name="Shape 719"/>
        <p:cNvGrpSpPr/>
        <p:nvPr/>
      </p:nvGrpSpPr>
      <p:grpSpPr>
        <a:xfrm>
          <a:off x="0" y="0"/>
          <a:ext cx="0" cy="0"/>
          <a:chOff x="0" y="0"/>
          <a:chExt cx="0" cy="0"/>
        </a:xfrm>
      </p:grpSpPr>
      <p:sp>
        <p:nvSpPr>
          <p:cNvPr id="720" name="Shape 720"/>
          <p:cNvSpPr txBox="1"/>
          <p:nvPr/>
        </p:nvSpPr>
        <p:spPr>
          <a:xfrm>
            <a:off x="1878299" y="9962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It should look like this now. If it does, hit Enter:</a:t>
            </a:r>
          </a:p>
        </p:txBody>
      </p:sp>
      <p:pic>
        <p:nvPicPr>
          <p:cNvPr id="721" name="Shape 721"/>
          <p:cNvPicPr preferRelativeResize="0"/>
          <p:nvPr/>
        </p:nvPicPr>
        <p:blipFill>
          <a:blip r:embed="rId3">
            <a:alphaModFix/>
          </a:blip>
          <a:stretch>
            <a:fillRect/>
          </a:stretch>
        </p:blipFill>
        <p:spPr>
          <a:xfrm>
            <a:off x="152400" y="1616550"/>
            <a:ext cx="8839199" cy="1910388"/>
          </a:xfrm>
          <a:prstGeom prst="rect">
            <a:avLst/>
          </a:prstGeom>
          <a:noFill/>
          <a:ln>
            <a:noFill/>
          </a:ln>
        </p:spPr>
      </p:pic>
      <p:sp>
        <p:nvSpPr>
          <p:cNvPr id="722" name="Shape 722"/>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 name="Shape 726"/>
        <p:cNvGrpSpPr/>
        <p:nvPr/>
      </p:nvGrpSpPr>
      <p:grpSpPr>
        <a:xfrm>
          <a:off x="0" y="0"/>
          <a:ext cx="0" cy="0"/>
          <a:chOff x="0" y="0"/>
          <a:chExt cx="0" cy="0"/>
        </a:xfrm>
      </p:grpSpPr>
      <p:sp>
        <p:nvSpPr>
          <p:cNvPr id="727" name="Shape 72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Initialize Vagrant</a:t>
            </a:r>
          </a:p>
        </p:txBody>
      </p:sp>
      <p:cxnSp>
        <p:nvCxnSpPr>
          <p:cNvPr id="728" name="Shape 728"/>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29" name="Shape 72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30" name="Shape 73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31" name="Shape 731"/>
          <p:cNvSpPr txBox="1"/>
          <p:nvPr/>
        </p:nvSpPr>
        <p:spPr>
          <a:xfrm>
            <a:off x="2956350" y="1683725"/>
            <a:ext cx="31974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init aspace</a:t>
            </a:r>
          </a:p>
        </p:txBody>
      </p:sp>
      <p:pic>
        <p:nvPicPr>
          <p:cNvPr id="732" name="Shape 732"/>
          <p:cNvPicPr preferRelativeResize="0"/>
          <p:nvPr/>
        </p:nvPicPr>
        <p:blipFill>
          <a:blip r:embed="rId3">
            <a:alphaModFix/>
          </a:blip>
          <a:stretch>
            <a:fillRect/>
          </a:stretch>
        </p:blipFill>
        <p:spPr>
          <a:xfrm>
            <a:off x="4726049" y="2800499"/>
            <a:ext cx="4188525" cy="599475"/>
          </a:xfrm>
          <a:prstGeom prst="rect">
            <a:avLst/>
          </a:prstGeom>
          <a:noFill/>
          <a:ln>
            <a:noFill/>
          </a:ln>
        </p:spPr>
      </p:pic>
      <p:pic>
        <p:nvPicPr>
          <p:cNvPr descr="1.jpg" id="733" name="Shape 733"/>
          <p:cNvPicPr preferRelativeResize="0"/>
          <p:nvPr/>
        </p:nvPicPr>
        <p:blipFill>
          <a:blip r:embed="rId4">
            <a:alphaModFix/>
          </a:blip>
          <a:stretch>
            <a:fillRect/>
          </a:stretch>
        </p:blipFill>
        <p:spPr>
          <a:xfrm>
            <a:off x="96899" y="2623174"/>
            <a:ext cx="4397251" cy="9541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7" name="Shape 737"/>
        <p:cNvGrpSpPr/>
        <p:nvPr/>
      </p:nvGrpSpPr>
      <p:grpSpPr>
        <a:xfrm>
          <a:off x="0" y="0"/>
          <a:ext cx="0" cy="0"/>
          <a:chOff x="0" y="0"/>
          <a:chExt cx="0" cy="0"/>
        </a:xfrm>
      </p:grpSpPr>
      <p:pic>
        <p:nvPicPr>
          <p:cNvPr id="738" name="Shape 738"/>
          <p:cNvPicPr preferRelativeResize="0"/>
          <p:nvPr/>
        </p:nvPicPr>
        <p:blipFill>
          <a:blip r:embed="rId3">
            <a:alphaModFix/>
          </a:blip>
          <a:stretch>
            <a:fillRect/>
          </a:stretch>
        </p:blipFill>
        <p:spPr>
          <a:xfrm>
            <a:off x="229450" y="2490699"/>
            <a:ext cx="4198500" cy="1499851"/>
          </a:xfrm>
          <a:prstGeom prst="rect">
            <a:avLst/>
          </a:prstGeom>
          <a:noFill/>
          <a:ln>
            <a:noFill/>
          </a:ln>
        </p:spPr>
      </p:pic>
      <p:pic>
        <p:nvPicPr>
          <p:cNvPr id="739" name="Shape 739"/>
          <p:cNvPicPr preferRelativeResize="0"/>
          <p:nvPr/>
        </p:nvPicPr>
        <p:blipFill>
          <a:blip r:embed="rId4">
            <a:alphaModFix/>
          </a:blip>
          <a:stretch>
            <a:fillRect/>
          </a:stretch>
        </p:blipFill>
        <p:spPr>
          <a:xfrm>
            <a:off x="4788949" y="2385600"/>
            <a:ext cx="4052749" cy="1710050"/>
          </a:xfrm>
          <a:prstGeom prst="rect">
            <a:avLst/>
          </a:prstGeom>
          <a:noFill/>
          <a:ln>
            <a:noFill/>
          </a:ln>
        </p:spPr>
      </p:pic>
      <p:sp>
        <p:nvSpPr>
          <p:cNvPr id="740" name="Shape 740"/>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 up</a:t>
            </a:r>
          </a:p>
        </p:txBody>
      </p:sp>
      <p:cxnSp>
        <p:nvCxnSpPr>
          <p:cNvPr id="741" name="Shape 741"/>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42" name="Shape 74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43" name="Shape 74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44" name="Shape 744"/>
          <p:cNvSpPr txBox="1"/>
          <p:nvPr/>
        </p:nvSpPr>
        <p:spPr>
          <a:xfrm>
            <a:off x="3567750" y="1683712"/>
            <a:ext cx="20085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up</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 APIs do?</a:t>
            </a:r>
          </a:p>
        </p:txBody>
      </p:sp>
      <p:sp>
        <p:nvSpPr>
          <p:cNvPr id="135" name="Shape 135"/>
          <p:cNvSpPr txBox="1"/>
          <p:nvPr/>
        </p:nvSpPr>
        <p:spPr>
          <a:xfrm>
            <a:off x="370725" y="1145050"/>
            <a:ext cx="8248200" cy="36159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the prior slide suggests, APIs make it possible for </a:t>
            </a:r>
            <a:r>
              <a:rPr b="1" lang="en" sz="1800">
                <a:latin typeface="Trebuchet MS"/>
                <a:ea typeface="Trebuchet MS"/>
                <a:cs typeface="Trebuchet MS"/>
                <a:sym typeface="Trebuchet MS"/>
              </a:rPr>
              <a:t>applications to interact (or interface) with one another</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are </a:t>
            </a:r>
            <a:r>
              <a:rPr b="1" lang="en" sz="1800">
                <a:latin typeface="Trebuchet MS"/>
                <a:ea typeface="Trebuchet MS"/>
                <a:cs typeface="Trebuchet MS"/>
                <a:sym typeface="Trebuchet MS"/>
              </a:rPr>
              <a:t>not new</a:t>
            </a:r>
            <a:r>
              <a:rPr lang="en" sz="1800">
                <a:latin typeface="Trebuchet MS"/>
                <a:ea typeface="Trebuchet MS"/>
                <a:cs typeface="Trebuchet MS"/>
                <a:sym typeface="Trebuchet MS"/>
              </a:rPr>
              <a:t>, and there are </a:t>
            </a:r>
            <a:r>
              <a:rPr b="1" lang="en" sz="1800">
                <a:latin typeface="Trebuchet MS"/>
                <a:ea typeface="Trebuchet MS"/>
                <a:cs typeface="Trebuchet MS"/>
                <a:sym typeface="Trebuchet MS"/>
              </a:rPr>
              <a:t>many types</a:t>
            </a:r>
            <a:r>
              <a:rPr lang="en" sz="1800">
                <a:latin typeface="Trebuchet MS"/>
                <a:ea typeface="Trebuchet MS"/>
                <a:cs typeface="Trebuchet MS"/>
                <a:sym typeface="Trebuchet MS"/>
              </a:rPr>
              <a:t> of APIs.  </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When you copy content from a Word document to your clipboard, then paste that content into an Outlook e-mail, it works because your computer operating system, which both your versions of Word and Outlook are programmed to run on, uses an API to </a:t>
            </a:r>
            <a:r>
              <a:rPr b="1" lang="en" sz="1800">
                <a:latin typeface="Trebuchet MS"/>
                <a:ea typeface="Trebuchet MS"/>
                <a:cs typeface="Trebuchet MS"/>
                <a:sym typeface="Trebuchet MS"/>
              </a:rPr>
              <a:t>allow the interchange of information</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tell software developers the </a:t>
            </a:r>
            <a:r>
              <a:rPr b="1" lang="en" sz="1800">
                <a:latin typeface="Trebuchet MS"/>
                <a:ea typeface="Trebuchet MS"/>
                <a:cs typeface="Trebuchet MS"/>
                <a:sym typeface="Trebuchet MS"/>
              </a:rPr>
              <a:t>rules of the road</a:t>
            </a:r>
            <a:r>
              <a:rPr lang="en" sz="1800">
                <a:latin typeface="Trebuchet MS"/>
                <a:ea typeface="Trebuchet MS"/>
                <a:cs typeface="Trebuchet MS"/>
                <a:sym typeface="Trebuchet MS"/>
              </a:rPr>
              <a:t> that they must follow if they want their applications to play well with others.</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000">
                <a:latin typeface="Trebuchet MS"/>
                <a:ea typeface="Trebuchet MS"/>
                <a:cs typeface="Trebuchet MS"/>
                <a:sym typeface="Trebuchet MS"/>
              </a:rPr>
              <a:t>For more: </a:t>
            </a:r>
            <a:r>
              <a:rPr lang="en" sz="1000" u="sng">
                <a:solidFill>
                  <a:schemeClr val="hlink"/>
                </a:solidFill>
                <a:latin typeface="Trebuchet MS"/>
                <a:ea typeface="Trebuchet MS"/>
                <a:cs typeface="Trebuchet MS"/>
                <a:sym typeface="Trebuchet MS"/>
                <a:hlinkClick r:id="rId3"/>
              </a:rPr>
              <a:t>http://readwrite.com/2013/09/19/api-defined/</a:t>
            </a:r>
          </a:p>
          <a:p>
            <a:pPr lvl="0">
              <a:spcBef>
                <a:spcPts val="0"/>
              </a:spcBef>
              <a:buNone/>
            </a:pPr>
            <a:r>
              <a:t/>
            </a:r>
            <a:endParaRPr sz="1800"/>
          </a:p>
          <a:p>
            <a:pPr lvl="0" rtl="0">
              <a:spcBef>
                <a:spcPts val="0"/>
              </a:spcBef>
              <a:buNone/>
            </a:pPr>
            <a:r>
              <a:t/>
            </a:r>
            <a:endParaRPr sz="1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8" name="Shape 748"/>
        <p:cNvGrpSpPr/>
        <p:nvPr/>
      </p:nvGrpSpPr>
      <p:grpSpPr>
        <a:xfrm>
          <a:off x="0" y="0"/>
          <a:ext cx="0" cy="0"/>
          <a:chOff x="0" y="0"/>
          <a:chExt cx="0" cy="0"/>
        </a:xfrm>
      </p:grpSpPr>
      <p:sp>
        <p:nvSpPr>
          <p:cNvPr id="749" name="Shape 749"/>
          <p:cNvSpPr txBox="1"/>
          <p:nvPr/>
        </p:nvSpPr>
        <p:spPr>
          <a:xfrm>
            <a:off x="1878300" y="1224825"/>
            <a:ext cx="5387400" cy="9735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Open browser, navigate to:</a:t>
            </a:r>
          </a:p>
          <a:p>
            <a:pPr lvl="0" rtl="0" algn="ctr">
              <a:spcBef>
                <a:spcPts val="0"/>
              </a:spcBef>
              <a:buNone/>
            </a:pP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8089</a:t>
            </a:r>
          </a:p>
        </p:txBody>
      </p:sp>
      <p:pic>
        <p:nvPicPr>
          <p:cNvPr id="750" name="Shape 750"/>
          <p:cNvPicPr preferRelativeResize="0"/>
          <p:nvPr/>
        </p:nvPicPr>
        <p:blipFill>
          <a:blip r:embed="rId3">
            <a:alphaModFix/>
          </a:blip>
          <a:stretch>
            <a:fillRect/>
          </a:stretch>
        </p:blipFill>
        <p:spPr>
          <a:xfrm>
            <a:off x="152400" y="2615675"/>
            <a:ext cx="8839202" cy="869642"/>
          </a:xfrm>
          <a:prstGeom prst="rect">
            <a:avLst/>
          </a:prstGeom>
          <a:noFill/>
          <a:ln>
            <a:noFill/>
          </a:ln>
        </p:spPr>
      </p:pic>
      <p:sp>
        <p:nvSpPr>
          <p:cNvPr id="751" name="Shape 751"/>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Check Vagrant backend</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 name="Shape 755"/>
        <p:cNvGrpSpPr/>
        <p:nvPr/>
      </p:nvGrpSpPr>
      <p:grpSpPr>
        <a:xfrm>
          <a:off x="0" y="0"/>
          <a:ext cx="0" cy="0"/>
          <a:chOff x="0" y="0"/>
          <a:chExt cx="0" cy="0"/>
        </a:xfrm>
      </p:grpSpPr>
      <p:sp>
        <p:nvSpPr>
          <p:cNvPr id="756" name="Shape 756"/>
          <p:cNvSpPr txBox="1"/>
          <p:nvPr/>
        </p:nvSpPr>
        <p:spPr>
          <a:xfrm>
            <a:off x="1878300" y="10724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Try: </a:t>
            </a: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8080</a:t>
            </a:r>
          </a:p>
        </p:txBody>
      </p:sp>
      <p:pic>
        <p:nvPicPr>
          <p:cNvPr id="757" name="Shape 757"/>
          <p:cNvPicPr preferRelativeResize="0"/>
          <p:nvPr/>
        </p:nvPicPr>
        <p:blipFill>
          <a:blip r:embed="rId3">
            <a:alphaModFix/>
          </a:blip>
          <a:stretch>
            <a:fillRect/>
          </a:stretch>
        </p:blipFill>
        <p:spPr>
          <a:xfrm>
            <a:off x="152400" y="1399975"/>
            <a:ext cx="8839199" cy="2279681"/>
          </a:xfrm>
          <a:prstGeom prst="rect">
            <a:avLst/>
          </a:prstGeom>
          <a:noFill/>
          <a:ln>
            <a:noFill/>
          </a:ln>
        </p:spPr>
      </p:pic>
      <p:sp>
        <p:nvSpPr>
          <p:cNvPr id="758" name="Shape 758"/>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Check Vagrant staff interface</a:t>
            </a:r>
          </a:p>
        </p:txBody>
      </p:sp>
      <p:sp>
        <p:nvSpPr>
          <p:cNvPr id="759" name="Shape 759"/>
          <p:cNvSpPr txBox="1"/>
          <p:nvPr/>
        </p:nvSpPr>
        <p:spPr>
          <a:xfrm>
            <a:off x="152400" y="3877475"/>
            <a:ext cx="8839200" cy="10971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Now you have a personal ArchivesSpace! It’s yours and it’s re-useable! Look around.</a:t>
            </a:r>
          </a:p>
          <a:p>
            <a:pPr lvl="0" rtl="0" algn="ctr">
              <a:spcBef>
                <a:spcPts val="0"/>
              </a:spcBef>
              <a:buNone/>
            </a:pPr>
            <a:r>
              <a:t/>
            </a:r>
            <a:endParaRPr sz="800">
              <a:latin typeface="Trebuchet MS"/>
              <a:ea typeface="Trebuchet MS"/>
              <a:cs typeface="Trebuchet MS"/>
              <a:sym typeface="Trebuchet MS"/>
            </a:endParaRPr>
          </a:p>
          <a:p>
            <a:pPr lvl="0" rtl="0" algn="ctr">
              <a:spcBef>
                <a:spcPts val="0"/>
              </a:spcBef>
              <a:buNone/>
            </a:pPr>
            <a:r>
              <a:rPr b="1" lang="en" sz="1800">
                <a:latin typeface="Trebuchet MS"/>
                <a:ea typeface="Trebuchet MS"/>
                <a:cs typeface="Trebuchet MS"/>
                <a:sym typeface="Trebuchet MS"/>
              </a:rPr>
              <a:t>Username: admin</a:t>
            </a:r>
          </a:p>
          <a:p>
            <a:pPr lvl="0" rtl="0" algn="ctr">
              <a:spcBef>
                <a:spcPts val="0"/>
              </a:spcBef>
              <a:buNone/>
            </a:pPr>
            <a:r>
              <a:rPr b="1" lang="en" sz="1800">
                <a:latin typeface="Trebuchet MS"/>
                <a:ea typeface="Trebuchet MS"/>
                <a:cs typeface="Trebuchet MS"/>
                <a:sym typeface="Trebuchet MS"/>
              </a:rPr>
              <a:t>Password: admin</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63" name="Shape 763"/>
        <p:cNvGrpSpPr/>
        <p:nvPr/>
      </p:nvGrpSpPr>
      <p:grpSpPr>
        <a:xfrm>
          <a:off x="0" y="0"/>
          <a:ext cx="0" cy="0"/>
          <a:chOff x="0" y="0"/>
          <a:chExt cx="0" cy="0"/>
        </a:xfrm>
      </p:grpSpPr>
      <p:sp>
        <p:nvSpPr>
          <p:cNvPr id="764" name="Shape 764"/>
          <p:cNvSpPr txBox="1"/>
          <p:nvPr>
            <p:ph type="title"/>
          </p:nvPr>
        </p:nvSpPr>
        <p:spPr>
          <a:xfrm>
            <a:off x="406425" y="709200"/>
            <a:ext cx="8296800" cy="3605400"/>
          </a:xfrm>
          <a:prstGeom prst="rect">
            <a:avLst/>
          </a:prstGeom>
          <a:ln cap="flat" cmpd="sng" w="762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POST: ArchivesSpace</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8" name="Shape 768"/>
        <p:cNvGrpSpPr/>
        <p:nvPr/>
      </p:nvGrpSpPr>
      <p:grpSpPr>
        <a:xfrm>
          <a:off x="0" y="0"/>
          <a:ext cx="0" cy="0"/>
          <a:chOff x="0" y="0"/>
          <a:chExt cx="0" cy="0"/>
        </a:xfrm>
      </p:grpSpPr>
      <p:sp>
        <p:nvSpPr>
          <p:cNvPr id="769" name="Shape 76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ArchivesSpace!</a:t>
            </a:r>
          </a:p>
        </p:txBody>
      </p:sp>
      <p:sp>
        <p:nvSpPr>
          <p:cNvPr id="770" name="Shape 770"/>
          <p:cNvSpPr txBox="1"/>
          <p:nvPr/>
        </p:nvSpPr>
        <p:spPr>
          <a:xfrm>
            <a:off x="348750" y="1027950"/>
            <a:ext cx="8446500" cy="3784200"/>
          </a:xfrm>
          <a:prstGeom prst="rect">
            <a:avLst/>
          </a:prstGeom>
          <a:noFill/>
          <a:ln>
            <a:noFill/>
          </a:ln>
        </p:spPr>
        <p:txBody>
          <a:bodyPr anchorCtr="0" anchor="t" bIns="91425" lIns="91425" rIns="91425" tIns="91425">
            <a:noAutofit/>
          </a:bodyPr>
          <a:lstStyle/>
          <a:p>
            <a:pPr lvl="0">
              <a:spcBef>
                <a:spcPts val="0"/>
              </a:spcBef>
              <a:buNone/>
            </a:pPr>
            <a:r>
              <a:rPr lang="en">
                <a:solidFill>
                  <a:schemeClr val="dk2"/>
                </a:solidFill>
                <a:latin typeface="Trebuchet MS"/>
                <a:ea typeface="Trebuchet MS"/>
                <a:cs typeface="Trebuchet MS"/>
                <a:sym typeface="Trebuchet MS"/>
              </a:rPr>
              <a:t>Scenario: You have successfully migrated into -- or have begun to use -- an instance of ASpace at your institution, </a:t>
            </a:r>
            <a:r>
              <a:rPr lang="en">
                <a:latin typeface="Trebuchet MS"/>
                <a:ea typeface="Trebuchet MS"/>
                <a:cs typeface="Trebuchet MS"/>
                <a:sym typeface="Trebuchet MS"/>
              </a:rPr>
              <a:t>but…</a:t>
            </a:r>
          </a:p>
          <a:p>
            <a:pPr lv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There’s all this new functionality, what do I do with it?</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don’t have barcodes for my containers, or I have faux codes</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 have barcodes, but they’re not in ArchivesSpace.  How do I get them in without ruining a student worker’s semester?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are new fields where there were no fields before</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I’d love to use URIs for Agents, but that’s a lot of work</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BARCODES, again with the barcodes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We didn’t use Archivists’ Toolkit for accessions, how do I get them in now?</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Suppressing</a:t>
            </a:r>
            <a:r>
              <a:rPr lang="en">
                <a:latin typeface="Trebuchet MS"/>
                <a:ea typeface="Trebuchet MS"/>
                <a:cs typeface="Trebuchet MS"/>
                <a:sym typeface="Trebuchet MS"/>
              </a:rPr>
              <a:t> and unsuppressing, publishing and unpublishing, and how do I publish everything but not </a:t>
            </a:r>
            <a:r>
              <a:rPr i="1" lang="en">
                <a:latin typeface="Trebuchet MS"/>
                <a:ea typeface="Trebuchet MS"/>
                <a:cs typeface="Trebuchet MS"/>
                <a:sym typeface="Trebuchet MS"/>
              </a:rPr>
              <a:t>those </a:t>
            </a:r>
            <a:r>
              <a:rPr lang="en">
                <a:latin typeface="Trebuchet MS"/>
                <a:ea typeface="Trebuchet MS"/>
                <a:cs typeface="Trebuchet MS"/>
                <a:sym typeface="Trebuchet MS"/>
              </a:rPr>
              <a:t>things?</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As some of you know, it’s a huge undertaking and you might have dozens/hundreds/thousands of old and new problems.</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4" name="Shape 774"/>
        <p:cNvGrpSpPr/>
        <p:nvPr/>
      </p:nvGrpSpPr>
      <p:grpSpPr>
        <a:xfrm>
          <a:off x="0" y="0"/>
          <a:ext cx="0" cy="0"/>
          <a:chOff x="0" y="0"/>
          <a:chExt cx="0" cy="0"/>
        </a:xfrm>
      </p:grpSpPr>
      <p:sp>
        <p:nvSpPr>
          <p:cNvPr id="775" name="Shape 77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76" name="Shape 776"/>
          <p:cNvSpPr txBox="1"/>
          <p:nvPr/>
        </p:nvSpPr>
        <p:spPr>
          <a:xfrm>
            <a:off x="3487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We don’t have </a:t>
            </a:r>
            <a:r>
              <a:rPr b="1" lang="en">
                <a:latin typeface="Trebuchet MS"/>
                <a:ea typeface="Trebuchet MS"/>
                <a:cs typeface="Trebuchet MS"/>
                <a:sym typeface="Trebuchet MS"/>
              </a:rPr>
              <a:t>container profiles</a:t>
            </a:r>
            <a:r>
              <a:rPr lang="en">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
        <p:nvSpPr>
          <p:cNvPr id="777" name="Shape 777"/>
          <p:cNvSpPr txBox="1"/>
          <p:nvPr/>
        </p:nvSpPr>
        <p:spPr>
          <a:xfrm>
            <a:off x="489125" y="3159200"/>
            <a:ext cx="8229600" cy="18489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sz="1200">
                <a:latin typeface="Trebuchet MS"/>
                <a:ea typeface="Trebuchet MS"/>
                <a:cs typeface="Trebuchet MS"/>
                <a:sym typeface="Trebuchet MS"/>
              </a:rPr>
              <a:t>Extra archivisty sidebar</a:t>
            </a:r>
          </a:p>
          <a:p>
            <a:pPr lvl="0">
              <a:spcBef>
                <a:spcPts val="0"/>
              </a:spcBef>
              <a:buNone/>
            </a:pPr>
            <a:r>
              <a:t/>
            </a:r>
            <a:endParaRPr b="1" sz="1200">
              <a:latin typeface="Trebuchet MS"/>
              <a:ea typeface="Trebuchet MS"/>
              <a:cs typeface="Trebuchet MS"/>
              <a:sym typeface="Trebuchet MS"/>
            </a:endParaRPr>
          </a:p>
          <a:p>
            <a:pPr indent="-304800" lvl="0" marL="457200" rtl="0">
              <a:spcBef>
                <a:spcPts val="0"/>
              </a:spcBef>
              <a:buSzPct val="100000"/>
              <a:buFont typeface="Trebuchet MS"/>
              <a:buChar char="●"/>
            </a:pPr>
            <a:r>
              <a:rPr lang="en" sz="1200">
                <a:latin typeface="Trebuchet MS"/>
                <a:ea typeface="Trebuchet MS"/>
                <a:cs typeface="Trebuchet MS"/>
                <a:sym typeface="Trebuchet MS"/>
              </a:rPr>
              <a:t>These are, in fact, all problems we’ve addressed (or are addressing) at Johns Hopkins.  And this is exactly how we did (or will be) solving these issues.</a:t>
            </a:r>
          </a:p>
          <a:p>
            <a:pPr indent="-304800" lvl="0" marL="457200" rtl="0">
              <a:spcBef>
                <a:spcPts val="0"/>
              </a:spcBef>
              <a:buSzPct val="100000"/>
              <a:buChar char="●"/>
            </a:pPr>
            <a:r>
              <a:rPr lang="en" sz="1200">
                <a:latin typeface="Trebuchet MS"/>
                <a:ea typeface="Trebuchet MS"/>
                <a:cs typeface="Trebuchet MS"/>
                <a:sym typeface="Trebuchet MS"/>
              </a:rPr>
              <a:t>If you switch out </a:t>
            </a:r>
            <a:r>
              <a:rPr b="1" lang="en" sz="1200">
                <a:latin typeface="Trebuchet MS"/>
                <a:ea typeface="Trebuchet MS"/>
                <a:cs typeface="Trebuchet MS"/>
                <a:sym typeface="Trebuchet MS"/>
              </a:rPr>
              <a:t>"container profiles"</a:t>
            </a:r>
            <a:r>
              <a:rPr lang="en" sz="1200">
                <a:latin typeface="Trebuchet MS"/>
                <a:ea typeface="Trebuchet MS"/>
                <a:cs typeface="Trebuchet MS"/>
                <a:sym typeface="Trebuchet MS"/>
              </a:rPr>
              <a:t> for </a:t>
            </a:r>
            <a:r>
              <a:rPr b="1" lang="en" sz="1200">
                <a:latin typeface="Trebuchet MS"/>
                <a:ea typeface="Trebuchet MS"/>
                <a:cs typeface="Trebuchet MS"/>
                <a:sym typeface="Trebuchet MS"/>
              </a:rPr>
              <a:t>"agent records"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"subject headings"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“digital objects,”</a:t>
            </a:r>
            <a:r>
              <a:rPr lang="en" sz="1200">
                <a:latin typeface="Trebuchet MS"/>
                <a:ea typeface="Trebuchet MS"/>
                <a:cs typeface="Trebuchet MS"/>
                <a:sym typeface="Trebuchet MS"/>
              </a:rPr>
              <a:t> the steps are similar and will likely transfer.  Namely:</a:t>
            </a:r>
          </a:p>
          <a:p>
            <a:pPr indent="-304800" lvl="1" marL="914400" rtl="0">
              <a:spcBef>
                <a:spcPts val="0"/>
              </a:spcBef>
              <a:buSzPct val="100000"/>
              <a:buFont typeface="Trebuchet MS"/>
              <a:buChar char="○"/>
            </a:pPr>
            <a:r>
              <a:rPr lang="en" sz="1200">
                <a:latin typeface="Trebuchet MS"/>
                <a:ea typeface="Trebuchet MS"/>
                <a:cs typeface="Trebuchet MS"/>
                <a:sym typeface="Trebuchet MS"/>
              </a:rPr>
              <a:t>Create new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Modify existing records</a:t>
            </a:r>
          </a:p>
          <a:p>
            <a:pPr indent="-304800" lvl="1" marL="914400">
              <a:spcBef>
                <a:spcPts val="0"/>
              </a:spcBef>
              <a:buSzPct val="100000"/>
              <a:buFont typeface="Trebuchet MS"/>
              <a:buChar char="○"/>
            </a:pPr>
            <a:r>
              <a:rPr lang="en" sz="1200">
                <a:latin typeface="Trebuchet MS"/>
                <a:ea typeface="Trebuchet MS"/>
                <a:cs typeface="Trebuchet MS"/>
                <a:sym typeface="Trebuchet MS"/>
              </a:rPr>
              <a:t>Link records</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1" name="Shape 781"/>
        <p:cNvGrpSpPr/>
        <p:nvPr/>
      </p:nvGrpSpPr>
      <p:grpSpPr>
        <a:xfrm>
          <a:off x="0" y="0"/>
          <a:ext cx="0" cy="0"/>
          <a:chOff x="0" y="0"/>
          <a:chExt cx="0" cy="0"/>
        </a:xfrm>
      </p:grpSpPr>
      <p:sp>
        <p:nvSpPr>
          <p:cNvPr id="782" name="Shape 782"/>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783" name="Shape 783"/>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784" name="Shape 784"/>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785" name="Shape 785"/>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6" name="Shape 786"/>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7" name="Shape 787"/>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8" name="Shape 788"/>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
        <p:nvSpPr>
          <p:cNvPr id="789" name="Shape 789"/>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93" name="Shape 793"/>
        <p:cNvGrpSpPr/>
        <p:nvPr/>
      </p:nvGrpSpPr>
      <p:grpSpPr>
        <a:xfrm>
          <a:off x="0" y="0"/>
          <a:ext cx="0" cy="0"/>
          <a:chOff x="0" y="0"/>
          <a:chExt cx="0" cy="0"/>
        </a:xfrm>
      </p:grpSpPr>
      <p:sp>
        <p:nvSpPr>
          <p:cNvPr id="794" name="Shape 79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GUI- Container profiles</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8" name="Shape 798"/>
        <p:cNvGrpSpPr/>
        <p:nvPr/>
      </p:nvGrpSpPr>
      <p:grpSpPr>
        <a:xfrm>
          <a:off x="0" y="0"/>
          <a:ext cx="0" cy="0"/>
          <a:chOff x="0" y="0"/>
          <a:chExt cx="0" cy="0"/>
        </a:xfrm>
      </p:grpSpPr>
      <p:sp>
        <p:nvSpPr>
          <p:cNvPr id="799" name="Shape 79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Container profiles</a:t>
            </a:r>
          </a:p>
        </p:txBody>
      </p:sp>
      <p:pic>
        <p:nvPicPr>
          <p:cNvPr id="800" name="Shape 800"/>
          <p:cNvPicPr preferRelativeResize="0"/>
          <p:nvPr/>
        </p:nvPicPr>
        <p:blipFill>
          <a:blip r:embed="rId3">
            <a:alphaModFix/>
          </a:blip>
          <a:stretch>
            <a:fillRect/>
          </a:stretch>
        </p:blipFill>
        <p:spPr>
          <a:xfrm>
            <a:off x="4440524" y="1500900"/>
            <a:ext cx="4372849" cy="2901649"/>
          </a:xfrm>
          <a:prstGeom prst="rect">
            <a:avLst/>
          </a:prstGeom>
          <a:noFill/>
          <a:ln>
            <a:noFill/>
          </a:ln>
        </p:spPr>
      </p:pic>
      <p:sp>
        <p:nvSpPr>
          <p:cNvPr id="801" name="Shape 801"/>
          <p:cNvSpPr txBox="1"/>
          <p:nvPr/>
        </p:nvSpPr>
        <p:spPr>
          <a:xfrm>
            <a:off x="428000" y="1175275"/>
            <a:ext cx="4110000" cy="35529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What’s a container profile?</a:t>
            </a:r>
          </a:p>
          <a:p>
            <a:pPr lvl="0">
              <a:spcBef>
                <a:spcPts val="0"/>
              </a:spcBef>
              <a:buNone/>
            </a:pPr>
            <a:r>
              <a:t/>
            </a:r>
            <a:endParaRPr>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ASpace offers “container modeling” for the first time in the archives world.</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None/>
            </a:pPr>
            <a:r>
              <a:rPr lang="en">
                <a:solidFill>
                  <a:schemeClr val="dk2"/>
                </a:solidFill>
                <a:latin typeface="Trebuchet MS"/>
                <a:ea typeface="Trebuchet MS"/>
                <a:cs typeface="Trebuchet MS"/>
                <a:sym typeface="Trebuchet MS"/>
              </a:rPr>
              <a:t>Every type of box (ex. record carton) in your library gets its own record (a profile), which records its height, width, and depth. </a:t>
            </a:r>
            <a:r>
              <a:rPr lang="en">
                <a:latin typeface="Trebuchet MS"/>
                <a:ea typeface="Trebuchet MS"/>
                <a:cs typeface="Trebuchet MS"/>
                <a:sym typeface="Trebuchet MS"/>
              </a:rPr>
              <a:t>This helps calculate space on a huge scale, and is a game-changer for some repositories.</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we have boxes o’plenty ---------------&gt;</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But to use this feature, we need to get their profiles into AS.</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5" name="Shape 805"/>
        <p:cNvGrpSpPr/>
        <p:nvPr/>
      </p:nvGrpSpPr>
      <p:grpSpPr>
        <a:xfrm>
          <a:off x="0" y="0"/>
          <a:ext cx="0" cy="0"/>
          <a:chOff x="0" y="0"/>
          <a:chExt cx="0" cy="0"/>
        </a:xfrm>
      </p:grpSpPr>
      <p:sp>
        <p:nvSpPr>
          <p:cNvPr id="806" name="Shape 806"/>
          <p:cNvSpPr txBox="1"/>
          <p:nvPr/>
        </p:nvSpPr>
        <p:spPr>
          <a:xfrm>
            <a:off x="284250" y="3444350"/>
            <a:ext cx="8386800" cy="11355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http://localhost:8089/users/admin/login</a:t>
            </a:r>
          </a:p>
          <a:p>
            <a:pPr lvl="0" rtl="0" algn="ctr">
              <a:lnSpc>
                <a:spcPct val="115000"/>
              </a:lnSpc>
              <a:spcBef>
                <a:spcPts val="0"/>
              </a:spcBef>
              <a:buClr>
                <a:schemeClr val="dk2"/>
              </a:buClr>
              <a:buFont typeface="Arial"/>
              <a:buNone/>
            </a:pPr>
            <a:r>
              <a:t/>
            </a:r>
            <a:endParaRPr sz="1800">
              <a:latin typeface="Trebuchet MS"/>
              <a:ea typeface="Trebuchet MS"/>
              <a:cs typeface="Trebuchet MS"/>
              <a:sym typeface="Trebuchet MS"/>
            </a:endParaRPr>
          </a:p>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password: admin</a:t>
            </a:r>
          </a:p>
          <a:p>
            <a:pPr lvl="0" rtl="0">
              <a:spcBef>
                <a:spcPts val="0"/>
              </a:spcBef>
              <a:buNone/>
            </a:pPr>
            <a:r>
              <a:t/>
            </a:r>
            <a:endParaRPr/>
          </a:p>
        </p:txBody>
      </p:sp>
      <p:sp>
        <p:nvSpPr>
          <p:cNvPr id="807" name="Shape 80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POST to AS with GUI</a:t>
            </a:r>
          </a:p>
        </p:txBody>
      </p:sp>
      <p:sp>
        <p:nvSpPr>
          <p:cNvPr id="808" name="Shape 808"/>
          <p:cNvSpPr txBox="1"/>
          <p:nvPr/>
        </p:nvSpPr>
        <p:spPr>
          <a:xfrm>
            <a:off x="385800" y="1050975"/>
            <a:ext cx="8183700" cy="591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Before we start posting to AS, we need to authenticate, so let’s do that and try a GET first:</a:t>
            </a:r>
          </a:p>
        </p:txBody>
      </p:sp>
      <p:pic>
        <p:nvPicPr>
          <p:cNvPr id="809" name="Shape 809"/>
          <p:cNvPicPr preferRelativeResize="0"/>
          <p:nvPr/>
        </p:nvPicPr>
        <p:blipFill>
          <a:blip r:embed="rId4">
            <a:alphaModFix/>
          </a:blip>
          <a:stretch>
            <a:fillRect/>
          </a:stretch>
        </p:blipFill>
        <p:spPr>
          <a:xfrm>
            <a:off x="152400" y="1642574"/>
            <a:ext cx="8920906" cy="1649375"/>
          </a:xfrm>
          <a:prstGeom prst="rect">
            <a:avLst/>
          </a:prstGeom>
          <a:noFill/>
          <a:ln>
            <a:noFill/>
          </a:ln>
        </p:spPr>
      </p:pic>
      <p:sp>
        <p:nvSpPr>
          <p:cNvPr id="810" name="Shape 810"/>
          <p:cNvSpPr/>
          <p:nvPr/>
        </p:nvSpPr>
        <p:spPr>
          <a:xfrm>
            <a:off x="259500" y="1742300"/>
            <a:ext cx="7971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1" name="Shape 811"/>
          <p:cNvSpPr/>
          <p:nvPr/>
        </p:nvSpPr>
        <p:spPr>
          <a:xfrm>
            <a:off x="1171850" y="1742300"/>
            <a:ext cx="1867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2" name="Shape 812"/>
          <p:cNvSpPr/>
          <p:nvPr/>
        </p:nvSpPr>
        <p:spPr>
          <a:xfrm>
            <a:off x="1694975" y="2110825"/>
            <a:ext cx="7332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3" name="Shape 813"/>
          <p:cNvSpPr/>
          <p:nvPr/>
        </p:nvSpPr>
        <p:spPr>
          <a:xfrm>
            <a:off x="865025" y="2409075"/>
            <a:ext cx="1516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4" name="Shape 814"/>
          <p:cNvSpPr/>
          <p:nvPr/>
        </p:nvSpPr>
        <p:spPr>
          <a:xfrm>
            <a:off x="259500" y="2978500"/>
            <a:ext cx="9123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5" name="Shape 815"/>
          <p:cNvSpPr/>
          <p:nvPr/>
        </p:nvSpPr>
        <p:spPr>
          <a:xfrm>
            <a:off x="4693500" y="2978500"/>
            <a:ext cx="5706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9" name="Shape 819"/>
        <p:cNvGrpSpPr/>
        <p:nvPr/>
      </p:nvGrpSpPr>
      <p:grpSpPr>
        <a:xfrm>
          <a:off x="0" y="0"/>
          <a:ext cx="0" cy="0"/>
          <a:chOff x="0" y="0"/>
          <a:chExt cx="0" cy="0"/>
        </a:xfrm>
      </p:grpSpPr>
      <p:sp>
        <p:nvSpPr>
          <p:cNvPr id="820" name="Shape 82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id="821" name="Shape 821"/>
          <p:cNvPicPr preferRelativeResize="0"/>
          <p:nvPr/>
        </p:nvPicPr>
        <p:blipFill>
          <a:blip r:embed="rId3">
            <a:alphaModFix/>
          </a:blip>
          <a:stretch>
            <a:fillRect/>
          </a:stretch>
        </p:blipFill>
        <p:spPr>
          <a:xfrm>
            <a:off x="747712" y="1127375"/>
            <a:ext cx="7648575" cy="373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